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7"/>
  </p:notesMasterIdLst>
  <p:sldIdLst>
    <p:sldId id="304" r:id="rId2"/>
    <p:sldId id="260" r:id="rId3"/>
    <p:sldId id="265" r:id="rId4"/>
    <p:sldId id="261" r:id="rId5"/>
    <p:sldId id="306" r:id="rId6"/>
    <p:sldId id="302" r:id="rId7"/>
    <p:sldId id="301" r:id="rId8"/>
    <p:sldId id="300" r:id="rId9"/>
    <p:sldId id="268" r:id="rId10"/>
    <p:sldId id="269" r:id="rId11"/>
    <p:sldId id="270" r:id="rId12"/>
    <p:sldId id="271" r:id="rId13"/>
    <p:sldId id="264" r:id="rId14"/>
    <p:sldId id="272" r:id="rId15"/>
    <p:sldId id="273" r:id="rId16"/>
    <p:sldId id="274" r:id="rId17"/>
    <p:sldId id="275" r:id="rId18"/>
    <p:sldId id="276" r:id="rId19"/>
    <p:sldId id="283" r:id="rId20"/>
    <p:sldId id="278" r:id="rId21"/>
    <p:sldId id="279" r:id="rId22"/>
    <p:sldId id="277" r:id="rId23"/>
    <p:sldId id="281" r:id="rId24"/>
    <p:sldId id="284" r:id="rId25"/>
    <p:sldId id="29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D1"/>
    <a:srgbClr val="000000"/>
    <a:srgbClr val="2A4F1D"/>
    <a:srgbClr val="87A896"/>
    <a:srgbClr val="666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iller" userId="2e6702acce8faec2" providerId="LiveId" clId="{C901B61D-925B-4429-AF5A-966983EF43F1}"/>
    <pc:docChg chg="undo custSel addSld delSld modSld sldOrd">
      <pc:chgData name="Sarah Miller" userId="2e6702acce8faec2" providerId="LiveId" clId="{C901B61D-925B-4429-AF5A-966983EF43F1}" dt="2026-03-05T17:33:04.343" v="2039" actId="962"/>
      <pc:docMkLst>
        <pc:docMk/>
      </pc:docMkLst>
      <pc:sldChg chg="addSp modSp add mod">
        <pc:chgData name="Sarah Miller" userId="2e6702acce8faec2" providerId="LiveId" clId="{C901B61D-925B-4429-AF5A-966983EF43F1}" dt="2026-02-19T06:53:35.029" v="2031" actId="20577"/>
        <pc:sldMkLst>
          <pc:docMk/>
          <pc:sldMk cId="2293473358" sldId="300"/>
        </pc:sldMkLst>
        <pc:spChg chg="add mod">
          <ac:chgData name="Sarah Miller" userId="2e6702acce8faec2" providerId="LiveId" clId="{C901B61D-925B-4429-AF5A-966983EF43F1}" dt="2026-02-19T06:53:35.029" v="2031" actId="20577"/>
          <ac:spMkLst>
            <pc:docMk/>
            <pc:sldMk cId="2293473358" sldId="300"/>
            <ac:spMk id="4" creationId="{F8308B9F-0E40-0BBE-C0BE-7607EAC47FC0}"/>
          </ac:spMkLst>
        </pc:spChg>
      </pc:sldChg>
      <pc:sldChg chg="modSp mod">
        <pc:chgData name="Sarah Miller" userId="2e6702acce8faec2" providerId="LiveId" clId="{C901B61D-925B-4429-AF5A-966983EF43F1}" dt="2026-03-05T17:32:37.098" v="2035" actId="962"/>
        <pc:sldMkLst>
          <pc:docMk/>
          <pc:sldMk cId="1633349683" sldId="304"/>
        </pc:sldMkLst>
        <pc:picChg chg="mod">
          <ac:chgData name="Sarah Miller" userId="2e6702acce8faec2" providerId="LiveId" clId="{C901B61D-925B-4429-AF5A-966983EF43F1}" dt="2026-03-05T17:32:37.098" v="2035" actId="962"/>
          <ac:picMkLst>
            <pc:docMk/>
            <pc:sldMk cId="1633349683" sldId="304"/>
            <ac:picMk id="3" creationId="{D7E52FB7-B99E-17CF-02B2-01832A948F08}"/>
          </ac:picMkLst>
        </pc:picChg>
      </pc:sldChg>
      <pc:sldChg chg="modSp mod">
        <pc:chgData name="Sarah Miller" userId="2e6702acce8faec2" providerId="LiveId" clId="{C901B61D-925B-4429-AF5A-966983EF43F1}" dt="2026-03-05T17:33:04.343" v="2039" actId="962"/>
        <pc:sldMkLst>
          <pc:docMk/>
          <pc:sldMk cId="2794492443" sldId="306"/>
        </pc:sldMkLst>
        <pc:picChg chg="mod">
          <ac:chgData name="Sarah Miller" userId="2e6702acce8faec2" providerId="LiveId" clId="{C901B61D-925B-4429-AF5A-966983EF43F1}" dt="2026-03-05T17:33:04.343" v="2039" actId="962"/>
          <ac:picMkLst>
            <pc:docMk/>
            <pc:sldMk cId="2794492443" sldId="306"/>
            <ac:picMk id="3" creationId="{D3648367-B3E6-B5DE-B552-95BCFE5A60AF}"/>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1D2F2-290D-4F08-9A9B-937A7AFFFC5D}"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C0151B2-BDF1-4673-A5FD-2E74C80594F0}">
      <dgm:prSet/>
      <dgm:spPr>
        <a:solidFill>
          <a:schemeClr val="tx2"/>
        </a:solidFill>
      </dgm:spPr>
      <dgm:t>
        <a:bodyPr/>
        <a:lstStyle/>
        <a:p>
          <a:r>
            <a:rPr lang="en-US" dirty="0">
              <a:solidFill>
                <a:schemeClr val="bg1"/>
              </a:solidFill>
              <a:latin typeface="Montserrat" panose="00000500000000000000" pitchFamily="2" charset="0"/>
            </a:rPr>
            <a:t>Part One: Creative Economy and Business Development </a:t>
          </a:r>
        </a:p>
      </dgm:t>
    </dgm:pt>
    <dgm:pt modelId="{E8400504-118B-440D-BEEA-4CEC2A60BC83}" type="parTrans" cxnId="{A752BEE9-2C1D-4670-870D-1C8D22A054F8}">
      <dgm:prSet/>
      <dgm:spPr/>
      <dgm:t>
        <a:bodyPr/>
        <a:lstStyle/>
        <a:p>
          <a:endParaRPr lang="en-US"/>
        </a:p>
      </dgm:t>
    </dgm:pt>
    <dgm:pt modelId="{F2DA0005-698B-421A-AC47-16DF6F0C9784}" type="sibTrans" cxnId="{A752BEE9-2C1D-4670-870D-1C8D22A054F8}">
      <dgm:prSet/>
      <dgm:spPr/>
      <dgm:t>
        <a:bodyPr/>
        <a:lstStyle/>
        <a:p>
          <a:endParaRPr lang="en-US"/>
        </a:p>
      </dgm:t>
    </dgm:pt>
    <dgm:pt modelId="{EB458B76-67F5-425B-986C-52BC6D81AC54}">
      <dgm:prSet custT="1"/>
      <dgm:spPr/>
      <dgm:t>
        <a:bodyPr/>
        <a:lstStyle/>
        <a:p>
          <a:endParaRPr lang="en-US" sz="2000" dirty="0">
            <a:latin typeface="Montserrat" panose="00000500000000000000" pitchFamily="2" charset="0"/>
          </a:endParaRPr>
        </a:p>
      </dgm:t>
    </dgm:pt>
    <dgm:pt modelId="{DCA7FC9F-5287-4113-A4B9-C8A7A392A615}" type="parTrans" cxnId="{15A09480-3701-401E-8A0C-D3BAB02BC444}">
      <dgm:prSet/>
      <dgm:spPr/>
      <dgm:t>
        <a:bodyPr/>
        <a:lstStyle/>
        <a:p>
          <a:endParaRPr lang="en-US"/>
        </a:p>
      </dgm:t>
    </dgm:pt>
    <dgm:pt modelId="{651AAB71-8223-4435-A9C2-F10522B71AE1}" type="sibTrans" cxnId="{15A09480-3701-401E-8A0C-D3BAB02BC444}">
      <dgm:prSet/>
      <dgm:spPr/>
      <dgm:t>
        <a:bodyPr/>
        <a:lstStyle/>
        <a:p>
          <a:endParaRPr lang="en-US"/>
        </a:p>
      </dgm:t>
    </dgm:pt>
    <dgm:pt modelId="{6E3929BB-B943-4DAE-BD15-01ADD8419CDD}">
      <dgm:prSet custT="1"/>
      <dgm:spPr/>
      <dgm:t>
        <a:bodyPr/>
        <a:lstStyle/>
        <a:p>
          <a:r>
            <a:rPr lang="en-US" sz="2000" dirty="0">
              <a:latin typeface="Montserrat" panose="00000500000000000000" pitchFamily="2" charset="0"/>
            </a:rPr>
            <a:t>Unit 2:  Developing Creativity into a Business</a:t>
          </a:r>
        </a:p>
      </dgm:t>
    </dgm:pt>
    <dgm:pt modelId="{673F942D-40BD-4CF5-A5C5-AA2DD1F394F7}" type="parTrans" cxnId="{926A1BF6-E49E-4DCC-B644-F8D15072BBF8}">
      <dgm:prSet/>
      <dgm:spPr/>
      <dgm:t>
        <a:bodyPr/>
        <a:lstStyle/>
        <a:p>
          <a:endParaRPr lang="en-US"/>
        </a:p>
      </dgm:t>
    </dgm:pt>
    <dgm:pt modelId="{C3A79124-DD76-4821-A359-F534E23178A4}" type="sibTrans" cxnId="{926A1BF6-E49E-4DCC-B644-F8D15072BBF8}">
      <dgm:prSet/>
      <dgm:spPr/>
      <dgm:t>
        <a:bodyPr/>
        <a:lstStyle/>
        <a:p>
          <a:endParaRPr lang="en-US"/>
        </a:p>
      </dgm:t>
    </dgm:pt>
    <dgm:pt modelId="{7336FFE6-F6C2-43EF-AF7F-1777A7881F80}">
      <dgm:prSet custT="1"/>
      <dgm:spPr/>
      <dgm:t>
        <a:bodyPr/>
        <a:lstStyle/>
        <a:p>
          <a:r>
            <a:rPr lang="en-US" sz="2000" dirty="0">
              <a:latin typeface="Montserrat" panose="00000500000000000000" pitchFamily="2" charset="0"/>
            </a:rPr>
            <a:t>Unit 3:  Discovering Your Market</a:t>
          </a:r>
        </a:p>
      </dgm:t>
    </dgm:pt>
    <dgm:pt modelId="{6900387A-C311-4C61-8368-EA0D5B7EA947}" type="parTrans" cxnId="{FF428E1C-1E8C-45E4-8309-3864A64BE617}">
      <dgm:prSet/>
      <dgm:spPr/>
      <dgm:t>
        <a:bodyPr/>
        <a:lstStyle/>
        <a:p>
          <a:endParaRPr lang="en-US"/>
        </a:p>
      </dgm:t>
    </dgm:pt>
    <dgm:pt modelId="{04CBB414-8CF9-41F2-8AA8-87FA2CF510DA}" type="sibTrans" cxnId="{FF428E1C-1E8C-45E4-8309-3864A64BE617}">
      <dgm:prSet/>
      <dgm:spPr/>
      <dgm:t>
        <a:bodyPr/>
        <a:lstStyle/>
        <a:p>
          <a:endParaRPr lang="en-US"/>
        </a:p>
      </dgm:t>
    </dgm:pt>
    <dgm:pt modelId="{C7B7B92B-A56E-465B-BACB-5CAFEC42BB91}">
      <dgm:prSet custT="1"/>
      <dgm:spPr/>
      <dgm:t>
        <a:bodyPr/>
        <a:lstStyle/>
        <a:p>
          <a:r>
            <a:rPr lang="en-US" sz="2000" dirty="0">
              <a:latin typeface="Montserrat" panose="00000500000000000000" pitchFamily="2" charset="0"/>
            </a:rPr>
            <a:t>Unit 4: Building Creative Collaborations and Communities</a:t>
          </a:r>
        </a:p>
      </dgm:t>
    </dgm:pt>
    <dgm:pt modelId="{E6C1659C-6163-4A68-9C76-066C2A781AA1}" type="parTrans" cxnId="{6A93B856-82F3-40FC-AD97-A311AC2D437E}">
      <dgm:prSet/>
      <dgm:spPr/>
      <dgm:t>
        <a:bodyPr/>
        <a:lstStyle/>
        <a:p>
          <a:endParaRPr lang="en-US"/>
        </a:p>
      </dgm:t>
    </dgm:pt>
    <dgm:pt modelId="{292D2A58-A186-4CCC-8F0D-708A0204A201}" type="sibTrans" cxnId="{6A93B856-82F3-40FC-AD97-A311AC2D437E}">
      <dgm:prSet/>
      <dgm:spPr/>
      <dgm:t>
        <a:bodyPr/>
        <a:lstStyle/>
        <a:p>
          <a:endParaRPr lang="en-US"/>
        </a:p>
      </dgm:t>
    </dgm:pt>
    <dgm:pt modelId="{EB837DD7-43C9-4E8D-9B7B-C566F9F6EAC8}">
      <dgm:prSet/>
      <dgm:spPr>
        <a:solidFill>
          <a:schemeClr val="tx2"/>
        </a:solidFill>
      </dgm:spPr>
      <dgm:t>
        <a:bodyPr/>
        <a:lstStyle/>
        <a:p>
          <a:r>
            <a:rPr lang="en-US" dirty="0">
              <a:solidFill>
                <a:schemeClr val="bg1"/>
              </a:solidFill>
              <a:latin typeface="Montserrat" panose="00000500000000000000" pitchFamily="2" charset="0"/>
            </a:rPr>
            <a:t>Part Two: Sustainability and Resilience</a:t>
          </a:r>
        </a:p>
      </dgm:t>
    </dgm:pt>
    <dgm:pt modelId="{CAE1DED1-9460-4D9B-B463-0EF870FB67F2}" type="parTrans" cxnId="{AA2F04BF-9F3B-45E5-9A31-E7E0AEF53C8B}">
      <dgm:prSet/>
      <dgm:spPr/>
      <dgm:t>
        <a:bodyPr/>
        <a:lstStyle/>
        <a:p>
          <a:endParaRPr lang="en-US"/>
        </a:p>
      </dgm:t>
    </dgm:pt>
    <dgm:pt modelId="{A3C518C6-4F7D-4340-9814-06A07B1914BA}" type="sibTrans" cxnId="{AA2F04BF-9F3B-45E5-9A31-E7E0AEF53C8B}">
      <dgm:prSet/>
      <dgm:spPr/>
      <dgm:t>
        <a:bodyPr/>
        <a:lstStyle/>
        <a:p>
          <a:endParaRPr lang="en-US"/>
        </a:p>
      </dgm:t>
    </dgm:pt>
    <dgm:pt modelId="{AFD2E202-8050-4381-8619-128477CB3612}">
      <dgm:prSet custT="1"/>
      <dgm:spPr/>
      <dgm:t>
        <a:bodyPr/>
        <a:lstStyle/>
        <a:p>
          <a:endParaRPr lang="en-US" sz="2000" dirty="0">
            <a:latin typeface="Montserrat" panose="00000500000000000000" pitchFamily="2" charset="0"/>
          </a:endParaRPr>
        </a:p>
      </dgm:t>
    </dgm:pt>
    <dgm:pt modelId="{0CE27ECA-5C6D-468A-BA5B-D165486CF294}" type="parTrans" cxnId="{76EB4D6E-A290-412E-B643-84ED5B514A4E}">
      <dgm:prSet/>
      <dgm:spPr/>
      <dgm:t>
        <a:bodyPr/>
        <a:lstStyle/>
        <a:p>
          <a:endParaRPr lang="en-US"/>
        </a:p>
      </dgm:t>
    </dgm:pt>
    <dgm:pt modelId="{80464B8D-9AB7-41D8-9E5D-84D40F9C4015}" type="sibTrans" cxnId="{76EB4D6E-A290-412E-B643-84ED5B514A4E}">
      <dgm:prSet/>
      <dgm:spPr/>
      <dgm:t>
        <a:bodyPr/>
        <a:lstStyle/>
        <a:p>
          <a:endParaRPr lang="en-US"/>
        </a:p>
      </dgm:t>
    </dgm:pt>
    <dgm:pt modelId="{7E53C705-B1C0-4B6C-AAF0-C16594EDFD37}">
      <dgm:prSet custT="1"/>
      <dgm:spPr/>
      <dgm:t>
        <a:bodyPr/>
        <a:lstStyle/>
        <a:p>
          <a:r>
            <a:rPr lang="en-US" sz="2000" dirty="0">
              <a:latin typeface="Montserrat" panose="00000500000000000000" pitchFamily="2" charset="0"/>
            </a:rPr>
            <a:t>Unit 6: Navigating Challenges: How to Build Resilience in the Creative Economy</a:t>
          </a:r>
        </a:p>
      </dgm:t>
    </dgm:pt>
    <dgm:pt modelId="{A649E39C-AFAE-435C-A963-BDC5796C5799}" type="parTrans" cxnId="{D96ABE70-D502-49D3-BC62-DDF8A419F65F}">
      <dgm:prSet/>
      <dgm:spPr/>
      <dgm:t>
        <a:bodyPr/>
        <a:lstStyle/>
        <a:p>
          <a:endParaRPr lang="en-US"/>
        </a:p>
      </dgm:t>
    </dgm:pt>
    <dgm:pt modelId="{EFB747F4-8DE9-4451-884D-D836AE2D6C91}" type="sibTrans" cxnId="{D96ABE70-D502-49D3-BC62-DDF8A419F65F}">
      <dgm:prSet/>
      <dgm:spPr/>
      <dgm:t>
        <a:bodyPr/>
        <a:lstStyle/>
        <a:p>
          <a:endParaRPr lang="en-US"/>
        </a:p>
      </dgm:t>
    </dgm:pt>
    <dgm:pt modelId="{AE0ED762-7EC0-4FDE-BFEF-D5D15BFB89C9}">
      <dgm:prSet custT="1"/>
      <dgm:spPr/>
      <dgm:t>
        <a:bodyPr/>
        <a:lstStyle/>
        <a:p>
          <a:endParaRPr lang="en-US" sz="2000" dirty="0">
            <a:latin typeface="Montserrat" panose="00000500000000000000" pitchFamily="2" charset="0"/>
          </a:endParaRPr>
        </a:p>
      </dgm:t>
    </dgm:pt>
    <dgm:pt modelId="{53D7E2DF-43A1-47E0-BC4C-02168EDBEE54}" type="parTrans" cxnId="{4A4FA760-5665-48CC-BDF9-A74DEA1444A0}">
      <dgm:prSet/>
      <dgm:spPr/>
      <dgm:t>
        <a:bodyPr/>
        <a:lstStyle/>
        <a:p>
          <a:endParaRPr lang="en-ZA"/>
        </a:p>
      </dgm:t>
    </dgm:pt>
    <dgm:pt modelId="{6B5B7159-B0CC-47EE-A80C-EF3EB987A3CB}" type="sibTrans" cxnId="{4A4FA760-5665-48CC-BDF9-A74DEA1444A0}">
      <dgm:prSet/>
      <dgm:spPr/>
      <dgm:t>
        <a:bodyPr/>
        <a:lstStyle/>
        <a:p>
          <a:endParaRPr lang="en-ZA"/>
        </a:p>
      </dgm:t>
    </dgm:pt>
    <dgm:pt modelId="{0AB8658A-1E16-4D79-AC64-F9C1E69AB6D3}">
      <dgm:prSet custT="1"/>
      <dgm:spPr/>
      <dgm:t>
        <a:bodyPr/>
        <a:lstStyle/>
        <a:p>
          <a:r>
            <a:rPr lang="en-US" sz="2000" dirty="0">
              <a:latin typeface="Montserrat" panose="00000500000000000000" pitchFamily="2" charset="0"/>
            </a:rPr>
            <a:t>Unit 1: What Is a Creative Economy and Why Does It Matter?</a:t>
          </a:r>
        </a:p>
      </dgm:t>
    </dgm:pt>
    <dgm:pt modelId="{F87663A7-A63C-45F5-B4E6-E2D2EC3D1561}" type="parTrans" cxnId="{A47FF1E7-333C-4EB7-8A2A-86638DE53EC1}">
      <dgm:prSet/>
      <dgm:spPr/>
      <dgm:t>
        <a:bodyPr/>
        <a:lstStyle/>
        <a:p>
          <a:endParaRPr lang="en-ZA"/>
        </a:p>
      </dgm:t>
    </dgm:pt>
    <dgm:pt modelId="{3963CD8C-B0FC-4C98-BA17-C17DCDAF4BC4}" type="sibTrans" cxnId="{A47FF1E7-333C-4EB7-8A2A-86638DE53EC1}">
      <dgm:prSet/>
      <dgm:spPr/>
      <dgm:t>
        <a:bodyPr/>
        <a:lstStyle/>
        <a:p>
          <a:endParaRPr lang="en-ZA"/>
        </a:p>
      </dgm:t>
    </dgm:pt>
    <dgm:pt modelId="{38D667C5-8F8E-499B-80D4-16768B28974B}">
      <dgm:prSet custT="1"/>
      <dgm:spPr/>
      <dgm:t>
        <a:bodyPr/>
        <a:lstStyle/>
        <a:p>
          <a:r>
            <a:rPr lang="en-US" sz="2000" dirty="0">
              <a:latin typeface="Montserrat" panose="00000500000000000000" pitchFamily="2" charset="0"/>
            </a:rPr>
            <a:t>Unit 5: Understanding Sustainability in the Creative Economy</a:t>
          </a:r>
        </a:p>
      </dgm:t>
    </dgm:pt>
    <dgm:pt modelId="{8F395B5D-A048-4380-B04D-101C08888D5A}" type="parTrans" cxnId="{3E95AF42-EFBF-4AF6-A3B3-B38C874BF443}">
      <dgm:prSet/>
      <dgm:spPr/>
      <dgm:t>
        <a:bodyPr/>
        <a:lstStyle/>
        <a:p>
          <a:endParaRPr lang="en-ZA"/>
        </a:p>
      </dgm:t>
    </dgm:pt>
    <dgm:pt modelId="{A5E075C4-7B97-447B-923E-394DE021BA51}" type="sibTrans" cxnId="{3E95AF42-EFBF-4AF6-A3B3-B38C874BF443}">
      <dgm:prSet/>
      <dgm:spPr/>
      <dgm:t>
        <a:bodyPr/>
        <a:lstStyle/>
        <a:p>
          <a:endParaRPr lang="en-ZA"/>
        </a:p>
      </dgm:t>
    </dgm:pt>
    <dgm:pt modelId="{FA51C2DC-CFFA-49EC-B6E6-22D5DC9F42AA}" type="pres">
      <dgm:prSet presAssocID="{9B61D2F2-290D-4F08-9A9B-937A7AFFFC5D}" presName="linear" presStyleCnt="0">
        <dgm:presLayoutVars>
          <dgm:animLvl val="lvl"/>
          <dgm:resizeHandles val="exact"/>
        </dgm:presLayoutVars>
      </dgm:prSet>
      <dgm:spPr/>
    </dgm:pt>
    <dgm:pt modelId="{7C30E472-B9FF-4E4B-A97B-CE952AABE3B8}" type="pres">
      <dgm:prSet presAssocID="{DC0151B2-BDF1-4673-A5FD-2E74C80594F0}" presName="parentText" presStyleLbl="node1" presStyleIdx="0" presStyleCnt="2">
        <dgm:presLayoutVars>
          <dgm:chMax val="0"/>
          <dgm:bulletEnabled val="1"/>
        </dgm:presLayoutVars>
      </dgm:prSet>
      <dgm:spPr/>
    </dgm:pt>
    <dgm:pt modelId="{0E7060A1-69CC-4D5A-9E4F-13BB07DC6151}" type="pres">
      <dgm:prSet presAssocID="{DC0151B2-BDF1-4673-A5FD-2E74C80594F0}" presName="childText" presStyleLbl="revTx" presStyleIdx="0" presStyleCnt="2">
        <dgm:presLayoutVars>
          <dgm:bulletEnabled val="1"/>
        </dgm:presLayoutVars>
      </dgm:prSet>
      <dgm:spPr/>
    </dgm:pt>
    <dgm:pt modelId="{A32731C5-373B-468A-88A4-16356888CA01}" type="pres">
      <dgm:prSet presAssocID="{EB837DD7-43C9-4E8D-9B7B-C566F9F6EAC8}" presName="parentText" presStyleLbl="node1" presStyleIdx="1" presStyleCnt="2">
        <dgm:presLayoutVars>
          <dgm:chMax val="0"/>
          <dgm:bulletEnabled val="1"/>
        </dgm:presLayoutVars>
      </dgm:prSet>
      <dgm:spPr/>
    </dgm:pt>
    <dgm:pt modelId="{6738F0C7-BB89-42F3-8D1D-BEDC58E076C1}" type="pres">
      <dgm:prSet presAssocID="{EB837DD7-43C9-4E8D-9B7B-C566F9F6EAC8}" presName="childText" presStyleLbl="revTx" presStyleIdx="1" presStyleCnt="2">
        <dgm:presLayoutVars>
          <dgm:bulletEnabled val="1"/>
        </dgm:presLayoutVars>
      </dgm:prSet>
      <dgm:spPr/>
    </dgm:pt>
  </dgm:ptLst>
  <dgm:cxnLst>
    <dgm:cxn modelId="{C0AC410A-8CFC-4E2A-A40A-02A717EC1A3A}" type="presOf" srcId="{C7B7B92B-A56E-465B-BACB-5CAFEC42BB91}" destId="{0E7060A1-69CC-4D5A-9E4F-13BB07DC6151}" srcOrd="0" destOrd="4" presId="urn:microsoft.com/office/officeart/2005/8/layout/vList2"/>
    <dgm:cxn modelId="{568EBF13-FEB8-47D7-B006-EB7194857CE7}" type="presOf" srcId="{DC0151B2-BDF1-4673-A5FD-2E74C80594F0}" destId="{7C30E472-B9FF-4E4B-A97B-CE952AABE3B8}" srcOrd="0" destOrd="0" presId="urn:microsoft.com/office/officeart/2005/8/layout/vList2"/>
    <dgm:cxn modelId="{FF428E1C-1E8C-45E4-8309-3864A64BE617}" srcId="{DC0151B2-BDF1-4673-A5FD-2E74C80594F0}" destId="{7336FFE6-F6C2-43EF-AF7F-1777A7881F80}" srcOrd="3" destOrd="0" parTransId="{6900387A-C311-4C61-8368-EA0D5B7EA947}" sibTransId="{04CBB414-8CF9-41F2-8AA8-87FA2CF510DA}"/>
    <dgm:cxn modelId="{246EBC26-13C4-4CB6-8E13-527154A78B58}" type="presOf" srcId="{AFD2E202-8050-4381-8619-128477CB3612}" destId="{6738F0C7-BB89-42F3-8D1D-BEDC58E076C1}" srcOrd="0" destOrd="0" presId="urn:microsoft.com/office/officeart/2005/8/layout/vList2"/>
    <dgm:cxn modelId="{F87F6827-BC82-40B4-B262-B9E75992A284}" type="presOf" srcId="{EB837DD7-43C9-4E8D-9B7B-C566F9F6EAC8}" destId="{A32731C5-373B-468A-88A4-16356888CA01}" srcOrd="0" destOrd="0" presId="urn:microsoft.com/office/officeart/2005/8/layout/vList2"/>
    <dgm:cxn modelId="{95E4F440-08A4-4368-8756-216223232C84}" type="presOf" srcId="{38D667C5-8F8E-499B-80D4-16768B28974B}" destId="{6738F0C7-BB89-42F3-8D1D-BEDC58E076C1}" srcOrd="0" destOrd="1" presId="urn:microsoft.com/office/officeart/2005/8/layout/vList2"/>
    <dgm:cxn modelId="{4A4FA760-5665-48CC-BDF9-A74DEA1444A0}" srcId="{DC0151B2-BDF1-4673-A5FD-2E74C80594F0}" destId="{AE0ED762-7EC0-4FDE-BFEF-D5D15BFB89C9}" srcOrd="5" destOrd="0" parTransId="{53D7E2DF-43A1-47E0-BC4C-02168EDBEE54}" sibTransId="{6B5B7159-B0CC-47EE-A80C-EF3EB987A3CB}"/>
    <dgm:cxn modelId="{3E95AF42-EFBF-4AF6-A3B3-B38C874BF443}" srcId="{EB837DD7-43C9-4E8D-9B7B-C566F9F6EAC8}" destId="{38D667C5-8F8E-499B-80D4-16768B28974B}" srcOrd="1" destOrd="0" parTransId="{8F395B5D-A048-4380-B04D-101C08888D5A}" sibTransId="{A5E075C4-7B97-447B-923E-394DE021BA51}"/>
    <dgm:cxn modelId="{B5B84E64-2031-4DB6-AF35-8F99C03253DE}" type="presOf" srcId="{6E3929BB-B943-4DAE-BD15-01ADD8419CDD}" destId="{0E7060A1-69CC-4D5A-9E4F-13BB07DC6151}" srcOrd="0" destOrd="2" presId="urn:microsoft.com/office/officeart/2005/8/layout/vList2"/>
    <dgm:cxn modelId="{BBCB8A6A-AFD9-47D4-8639-14731636960D}" type="presOf" srcId="{7E53C705-B1C0-4B6C-AAF0-C16594EDFD37}" destId="{6738F0C7-BB89-42F3-8D1D-BEDC58E076C1}" srcOrd="0" destOrd="2" presId="urn:microsoft.com/office/officeart/2005/8/layout/vList2"/>
    <dgm:cxn modelId="{76EB4D6E-A290-412E-B643-84ED5B514A4E}" srcId="{EB837DD7-43C9-4E8D-9B7B-C566F9F6EAC8}" destId="{AFD2E202-8050-4381-8619-128477CB3612}" srcOrd="0" destOrd="0" parTransId="{0CE27ECA-5C6D-468A-BA5B-D165486CF294}" sibTransId="{80464B8D-9AB7-41D8-9E5D-84D40F9C4015}"/>
    <dgm:cxn modelId="{D96ABE70-D502-49D3-BC62-DDF8A419F65F}" srcId="{EB837DD7-43C9-4E8D-9B7B-C566F9F6EAC8}" destId="{7E53C705-B1C0-4B6C-AAF0-C16594EDFD37}" srcOrd="2" destOrd="0" parTransId="{A649E39C-AFAE-435C-A963-BDC5796C5799}" sibTransId="{EFB747F4-8DE9-4451-884D-D836AE2D6C91}"/>
    <dgm:cxn modelId="{6A93B856-82F3-40FC-AD97-A311AC2D437E}" srcId="{DC0151B2-BDF1-4673-A5FD-2E74C80594F0}" destId="{C7B7B92B-A56E-465B-BACB-5CAFEC42BB91}" srcOrd="4" destOrd="0" parTransId="{E6C1659C-6163-4A68-9C76-066C2A781AA1}" sibTransId="{292D2A58-A186-4CCC-8F0D-708A0204A201}"/>
    <dgm:cxn modelId="{7EDEE47D-0F0E-4B19-93DC-2335BEDFE95F}" type="presOf" srcId="{9B61D2F2-290D-4F08-9A9B-937A7AFFFC5D}" destId="{FA51C2DC-CFFA-49EC-B6E6-22D5DC9F42AA}" srcOrd="0" destOrd="0" presId="urn:microsoft.com/office/officeart/2005/8/layout/vList2"/>
    <dgm:cxn modelId="{15A09480-3701-401E-8A0C-D3BAB02BC444}" srcId="{DC0151B2-BDF1-4673-A5FD-2E74C80594F0}" destId="{EB458B76-67F5-425B-986C-52BC6D81AC54}" srcOrd="0" destOrd="0" parTransId="{DCA7FC9F-5287-4113-A4B9-C8A7A392A615}" sibTransId="{651AAB71-8223-4435-A9C2-F10522B71AE1}"/>
    <dgm:cxn modelId="{E943B790-FF1E-4E82-A6D5-C4A4EFD4AC0A}" type="presOf" srcId="{7336FFE6-F6C2-43EF-AF7F-1777A7881F80}" destId="{0E7060A1-69CC-4D5A-9E4F-13BB07DC6151}" srcOrd="0" destOrd="3" presId="urn:microsoft.com/office/officeart/2005/8/layout/vList2"/>
    <dgm:cxn modelId="{AA2F04BF-9F3B-45E5-9A31-E7E0AEF53C8B}" srcId="{9B61D2F2-290D-4F08-9A9B-937A7AFFFC5D}" destId="{EB837DD7-43C9-4E8D-9B7B-C566F9F6EAC8}" srcOrd="1" destOrd="0" parTransId="{CAE1DED1-9460-4D9B-B463-0EF870FB67F2}" sibTransId="{A3C518C6-4F7D-4340-9814-06A07B1914BA}"/>
    <dgm:cxn modelId="{7CE152C2-74A8-4981-B85E-DF98B46DC74C}" type="presOf" srcId="{EB458B76-67F5-425B-986C-52BC6D81AC54}" destId="{0E7060A1-69CC-4D5A-9E4F-13BB07DC6151}" srcOrd="0" destOrd="0" presId="urn:microsoft.com/office/officeart/2005/8/layout/vList2"/>
    <dgm:cxn modelId="{96E707C8-86C7-43ED-9D23-CBC4E2FB3763}" type="presOf" srcId="{AE0ED762-7EC0-4FDE-BFEF-D5D15BFB89C9}" destId="{0E7060A1-69CC-4D5A-9E4F-13BB07DC6151}" srcOrd="0" destOrd="5" presId="urn:microsoft.com/office/officeart/2005/8/layout/vList2"/>
    <dgm:cxn modelId="{3DD725C8-CFDB-4B33-9C08-CE18E1A69E0B}" type="presOf" srcId="{0AB8658A-1E16-4D79-AC64-F9C1E69AB6D3}" destId="{0E7060A1-69CC-4D5A-9E4F-13BB07DC6151}" srcOrd="0" destOrd="1" presId="urn:microsoft.com/office/officeart/2005/8/layout/vList2"/>
    <dgm:cxn modelId="{A47FF1E7-333C-4EB7-8A2A-86638DE53EC1}" srcId="{DC0151B2-BDF1-4673-A5FD-2E74C80594F0}" destId="{0AB8658A-1E16-4D79-AC64-F9C1E69AB6D3}" srcOrd="1" destOrd="0" parTransId="{F87663A7-A63C-45F5-B4E6-E2D2EC3D1561}" sibTransId="{3963CD8C-B0FC-4C98-BA17-C17DCDAF4BC4}"/>
    <dgm:cxn modelId="{A752BEE9-2C1D-4670-870D-1C8D22A054F8}" srcId="{9B61D2F2-290D-4F08-9A9B-937A7AFFFC5D}" destId="{DC0151B2-BDF1-4673-A5FD-2E74C80594F0}" srcOrd="0" destOrd="0" parTransId="{E8400504-118B-440D-BEEA-4CEC2A60BC83}" sibTransId="{F2DA0005-698B-421A-AC47-16DF6F0C9784}"/>
    <dgm:cxn modelId="{926A1BF6-E49E-4DCC-B644-F8D15072BBF8}" srcId="{DC0151B2-BDF1-4673-A5FD-2E74C80594F0}" destId="{6E3929BB-B943-4DAE-BD15-01ADD8419CDD}" srcOrd="2" destOrd="0" parTransId="{673F942D-40BD-4CF5-A5C5-AA2DD1F394F7}" sibTransId="{C3A79124-DD76-4821-A359-F534E23178A4}"/>
    <dgm:cxn modelId="{E59FADC3-AE03-4F29-9B19-D8D0D4E491D6}" type="presParOf" srcId="{FA51C2DC-CFFA-49EC-B6E6-22D5DC9F42AA}" destId="{7C30E472-B9FF-4E4B-A97B-CE952AABE3B8}" srcOrd="0" destOrd="0" presId="urn:microsoft.com/office/officeart/2005/8/layout/vList2"/>
    <dgm:cxn modelId="{45F963AD-0E6B-4D81-97BE-341C145B3BB8}" type="presParOf" srcId="{FA51C2DC-CFFA-49EC-B6E6-22D5DC9F42AA}" destId="{0E7060A1-69CC-4D5A-9E4F-13BB07DC6151}" srcOrd="1" destOrd="0" presId="urn:microsoft.com/office/officeart/2005/8/layout/vList2"/>
    <dgm:cxn modelId="{B2B70F2C-E0E0-47DB-926C-56BA7ABC2D90}" type="presParOf" srcId="{FA51C2DC-CFFA-49EC-B6E6-22D5DC9F42AA}" destId="{A32731C5-373B-468A-88A4-16356888CA01}" srcOrd="2" destOrd="0" presId="urn:microsoft.com/office/officeart/2005/8/layout/vList2"/>
    <dgm:cxn modelId="{A10C019C-F673-48E7-9A47-6F6E6ECA1665}" type="presParOf" srcId="{FA51C2DC-CFFA-49EC-B6E6-22D5DC9F42AA}" destId="{6738F0C7-BB89-42F3-8D1D-BEDC58E076C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5239F-A594-4DAA-839F-0A0E4FB75DB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FEB398E-B42A-4E84-92F2-86A99ABAFCDE}">
      <dgm:prSet custT="1"/>
      <dgm:spPr/>
      <dgm:t>
        <a:bodyPr/>
        <a:lstStyle/>
        <a:p>
          <a:pPr>
            <a:lnSpc>
              <a:spcPct val="100000"/>
            </a:lnSpc>
            <a:defRPr cap="all"/>
          </a:pPr>
          <a:r>
            <a:rPr lang="en-GB" sz="1600" b="1" i="0" dirty="0">
              <a:latin typeface="Montserrat" panose="00000500000000000000" pitchFamily="2" charset="0"/>
            </a:rPr>
            <a:t>Copyright:</a:t>
          </a:r>
          <a:r>
            <a:rPr lang="en-GB" sz="1600" b="0" i="0" dirty="0">
              <a:latin typeface="Montserrat" panose="00000500000000000000" pitchFamily="2" charset="0"/>
            </a:rPr>
            <a:t> </a:t>
          </a:r>
          <a:r>
            <a:rPr lang="en-GB" sz="1600" b="0" i="0" cap="none" dirty="0">
              <a:latin typeface="Montserrat" panose="00000500000000000000" pitchFamily="2" charset="0"/>
            </a:rPr>
            <a:t>Protects creative work like art, music, and writing, giving credit to the creator</a:t>
          </a:r>
          <a:endParaRPr lang="en-US" sz="1600" dirty="0">
            <a:latin typeface="Montserrat" panose="00000500000000000000" pitchFamily="2" charset="0"/>
          </a:endParaRPr>
        </a:p>
      </dgm:t>
    </dgm:pt>
    <dgm:pt modelId="{294192F1-1FD9-4DA3-BAA6-D2CF697F8B9E}" type="parTrans" cxnId="{E3BD48D5-DF58-4DD5-8F4E-A5451BA22364}">
      <dgm:prSet/>
      <dgm:spPr/>
      <dgm:t>
        <a:bodyPr/>
        <a:lstStyle/>
        <a:p>
          <a:endParaRPr lang="en-US"/>
        </a:p>
      </dgm:t>
    </dgm:pt>
    <dgm:pt modelId="{1BCFFA2A-2771-431B-B4C4-21B096B8F871}" type="sibTrans" cxnId="{E3BD48D5-DF58-4DD5-8F4E-A5451BA22364}">
      <dgm:prSet/>
      <dgm:spPr/>
      <dgm:t>
        <a:bodyPr/>
        <a:lstStyle/>
        <a:p>
          <a:endParaRPr lang="en-US"/>
        </a:p>
      </dgm:t>
    </dgm:pt>
    <dgm:pt modelId="{EECD4460-B7CB-457E-B182-F77C36155F9F}">
      <dgm:prSet/>
      <dgm:spPr/>
      <dgm:t>
        <a:bodyPr/>
        <a:lstStyle/>
        <a:p>
          <a:pPr>
            <a:lnSpc>
              <a:spcPct val="100000"/>
            </a:lnSpc>
            <a:defRPr cap="all"/>
          </a:pPr>
          <a:r>
            <a:rPr lang="en-ZA" b="1" i="0" dirty="0">
              <a:latin typeface="Montserrat" panose="00000500000000000000" pitchFamily="2" charset="0"/>
            </a:rPr>
            <a:t>Trademark:</a:t>
          </a:r>
          <a:r>
            <a:rPr lang="en-ZA" b="0" i="0" dirty="0">
              <a:latin typeface="Montserrat" panose="00000500000000000000" pitchFamily="2" charset="0"/>
            </a:rPr>
            <a:t> </a:t>
          </a:r>
          <a:r>
            <a:rPr lang="en-ZA" b="0" i="0" cap="none" dirty="0">
              <a:latin typeface="Montserrat" panose="00000500000000000000" pitchFamily="2" charset="0"/>
            </a:rPr>
            <a:t>Protects brands or logos to stop others from copying them</a:t>
          </a:r>
          <a:endParaRPr lang="en-US" dirty="0">
            <a:latin typeface="Montserrat" panose="00000500000000000000" pitchFamily="2" charset="0"/>
          </a:endParaRPr>
        </a:p>
      </dgm:t>
    </dgm:pt>
    <dgm:pt modelId="{5121D2E8-2536-416E-B7D1-EAB2C145E0F9}" type="parTrans" cxnId="{FCBE2EBE-7D95-438E-896D-7246A5D54F13}">
      <dgm:prSet/>
      <dgm:spPr/>
      <dgm:t>
        <a:bodyPr/>
        <a:lstStyle/>
        <a:p>
          <a:endParaRPr lang="en-US"/>
        </a:p>
      </dgm:t>
    </dgm:pt>
    <dgm:pt modelId="{9E3CB3FD-3607-42DD-B9F1-7DE2928DEEE5}" type="sibTrans" cxnId="{FCBE2EBE-7D95-438E-896D-7246A5D54F13}">
      <dgm:prSet/>
      <dgm:spPr/>
      <dgm:t>
        <a:bodyPr/>
        <a:lstStyle/>
        <a:p>
          <a:endParaRPr lang="en-US"/>
        </a:p>
      </dgm:t>
    </dgm:pt>
    <dgm:pt modelId="{E06E9520-7CE4-44B4-BECD-3208C0223272}">
      <dgm:prSet/>
      <dgm:spPr/>
      <dgm:t>
        <a:bodyPr/>
        <a:lstStyle/>
        <a:p>
          <a:pPr>
            <a:lnSpc>
              <a:spcPct val="100000"/>
            </a:lnSpc>
            <a:defRPr cap="all"/>
          </a:pPr>
          <a:r>
            <a:rPr lang="en-ZA" b="1" i="0" dirty="0">
              <a:latin typeface="Montserrat" panose="00000500000000000000" pitchFamily="2" charset="0"/>
            </a:rPr>
            <a:t>Patent:</a:t>
          </a:r>
          <a:r>
            <a:rPr lang="en-ZA" b="0" i="0" dirty="0">
              <a:latin typeface="Montserrat" panose="00000500000000000000" pitchFamily="2" charset="0"/>
            </a:rPr>
            <a:t> </a:t>
          </a:r>
          <a:r>
            <a:rPr lang="en-ZA" b="0" i="0" cap="none" dirty="0">
              <a:latin typeface="Montserrat" panose="00000500000000000000" pitchFamily="2" charset="0"/>
            </a:rPr>
            <a:t>Protects inventions, like a new tool, such as a paintbrush or a musical instrument</a:t>
          </a:r>
          <a:endParaRPr lang="en-US" dirty="0">
            <a:latin typeface="Montserrat" panose="00000500000000000000" pitchFamily="2" charset="0"/>
          </a:endParaRPr>
        </a:p>
      </dgm:t>
    </dgm:pt>
    <dgm:pt modelId="{3D3604C9-A3EE-4867-91FA-8EF3683012D3}" type="parTrans" cxnId="{28F3AEA8-3DCE-4E0A-9F61-EF08CEAD2401}">
      <dgm:prSet/>
      <dgm:spPr/>
      <dgm:t>
        <a:bodyPr/>
        <a:lstStyle/>
        <a:p>
          <a:endParaRPr lang="en-US"/>
        </a:p>
      </dgm:t>
    </dgm:pt>
    <dgm:pt modelId="{00541ABA-C7CF-4750-BE69-F899C2FE1856}" type="sibTrans" cxnId="{28F3AEA8-3DCE-4E0A-9F61-EF08CEAD2401}">
      <dgm:prSet/>
      <dgm:spPr/>
      <dgm:t>
        <a:bodyPr/>
        <a:lstStyle/>
        <a:p>
          <a:endParaRPr lang="en-US"/>
        </a:p>
      </dgm:t>
    </dgm:pt>
    <dgm:pt modelId="{D6BFDCF5-3A28-4B93-8668-D01891D429E0}" type="pres">
      <dgm:prSet presAssocID="{A505239F-A594-4DAA-839F-0A0E4FB75DBD}" presName="root" presStyleCnt="0">
        <dgm:presLayoutVars>
          <dgm:dir/>
          <dgm:resizeHandles val="exact"/>
        </dgm:presLayoutVars>
      </dgm:prSet>
      <dgm:spPr/>
    </dgm:pt>
    <dgm:pt modelId="{15C5F836-18D0-44DE-8919-BC74CD913716}" type="pres">
      <dgm:prSet presAssocID="{2FEB398E-B42A-4E84-92F2-86A99ABAFCDE}" presName="compNode" presStyleCnt="0"/>
      <dgm:spPr/>
    </dgm:pt>
    <dgm:pt modelId="{D20CE5E6-8476-4166-ACCE-7FFB0CEA9718}" type="pres">
      <dgm:prSet presAssocID="{2FEB398E-B42A-4E84-92F2-86A99ABAFCDE}" presName="iconBgRect" presStyleLbl="bgShp" presStyleIdx="0" presStyleCnt="3" custLinFactNeighborX="2294" custLinFactNeighborY="4116"/>
      <dgm:spPr/>
    </dgm:pt>
    <dgm:pt modelId="{213D1D3D-6372-4ED5-BE98-3D1F52D9BC79}" type="pres">
      <dgm:prSet presAssocID="{2FEB398E-B42A-4E84-92F2-86A99ABAFCDE}" presName="iconRect" presStyleLbl="node1" presStyleIdx="0" presStyleCnt="3" custScaleX="97447" custScaleY="98023" custLinFactNeighborX="3653" custLinFactNeighborY="7319"/>
      <dgm:spPr>
        <a:prstGeom prst="flowChartConnector">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Copyright outline"/>
        </a:ext>
      </dgm:extLst>
    </dgm:pt>
    <dgm:pt modelId="{F0BDD6CF-0A81-4138-8AB3-AA8A33C982B5}" type="pres">
      <dgm:prSet presAssocID="{2FEB398E-B42A-4E84-92F2-86A99ABAFCDE}" presName="spaceRect" presStyleCnt="0"/>
      <dgm:spPr/>
    </dgm:pt>
    <dgm:pt modelId="{C5681E38-2713-4D2E-BB27-D26DCDD902B2}" type="pres">
      <dgm:prSet presAssocID="{2FEB398E-B42A-4E84-92F2-86A99ABAFCDE}" presName="textRect" presStyleLbl="revTx" presStyleIdx="0" presStyleCnt="3">
        <dgm:presLayoutVars>
          <dgm:chMax val="1"/>
          <dgm:chPref val="1"/>
        </dgm:presLayoutVars>
      </dgm:prSet>
      <dgm:spPr/>
    </dgm:pt>
    <dgm:pt modelId="{2BBDAA20-8711-4E02-8F05-BE6DFEF7F828}" type="pres">
      <dgm:prSet presAssocID="{1BCFFA2A-2771-431B-B4C4-21B096B8F871}" presName="sibTrans" presStyleCnt="0"/>
      <dgm:spPr/>
    </dgm:pt>
    <dgm:pt modelId="{DEDB474A-2E67-4490-A4E9-05FCCA4B353F}" type="pres">
      <dgm:prSet presAssocID="{EECD4460-B7CB-457E-B182-F77C36155F9F}" presName="compNode" presStyleCnt="0"/>
      <dgm:spPr/>
    </dgm:pt>
    <dgm:pt modelId="{A2ACD550-982E-470D-9962-3B0CC8999341}" type="pres">
      <dgm:prSet presAssocID="{EECD4460-B7CB-457E-B182-F77C36155F9F}" presName="iconBgRect" presStyleLbl="bgShp" presStyleIdx="1" presStyleCnt="3" custLinFactNeighborX="0" custLinFactNeighborY="4116"/>
      <dgm:spPr/>
    </dgm:pt>
    <dgm:pt modelId="{4BB938C9-F9C7-4A2E-B1C0-D6BEBD97DC60}" type="pres">
      <dgm:prSet presAssocID="{EECD4460-B7CB-457E-B182-F77C36155F9F}" presName="iconRect" presStyleLbl="node1" presStyleIdx="1" presStyleCnt="3" custLinFactNeighborX="0" custLinFactNeighborY="717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Tm outline"/>
        </a:ext>
      </dgm:extLst>
    </dgm:pt>
    <dgm:pt modelId="{6A18576D-9FCA-426C-BD11-76F8A3CAFD1A}" type="pres">
      <dgm:prSet presAssocID="{EECD4460-B7CB-457E-B182-F77C36155F9F}" presName="spaceRect" presStyleCnt="0"/>
      <dgm:spPr/>
    </dgm:pt>
    <dgm:pt modelId="{455FB00B-50A4-41F7-9642-ED3ED572E191}" type="pres">
      <dgm:prSet presAssocID="{EECD4460-B7CB-457E-B182-F77C36155F9F}" presName="textRect" presStyleLbl="revTx" presStyleIdx="1" presStyleCnt="3">
        <dgm:presLayoutVars>
          <dgm:chMax val="1"/>
          <dgm:chPref val="1"/>
        </dgm:presLayoutVars>
      </dgm:prSet>
      <dgm:spPr/>
    </dgm:pt>
    <dgm:pt modelId="{093BF0F6-3977-4C74-A76F-0354C6A0A774}" type="pres">
      <dgm:prSet presAssocID="{9E3CB3FD-3607-42DD-B9F1-7DE2928DEEE5}" presName="sibTrans" presStyleCnt="0"/>
      <dgm:spPr/>
    </dgm:pt>
    <dgm:pt modelId="{2E0C52CD-A88A-4A52-A399-E3F48F51FADD}" type="pres">
      <dgm:prSet presAssocID="{E06E9520-7CE4-44B4-BECD-3208C0223272}" presName="compNode" presStyleCnt="0"/>
      <dgm:spPr/>
    </dgm:pt>
    <dgm:pt modelId="{1F152935-EFEC-4002-AD55-7BEEFBB0FD23}" type="pres">
      <dgm:prSet presAssocID="{E06E9520-7CE4-44B4-BECD-3208C0223272}" presName="iconBgRect" presStyleLbl="bgShp" presStyleIdx="2" presStyleCnt="3" custLinFactNeighborX="3525" custLinFactNeighborY="4116"/>
      <dgm:spPr>
        <a:solidFill>
          <a:schemeClr val="accent4"/>
        </a:solidFill>
      </dgm:spPr>
    </dgm:pt>
    <dgm:pt modelId="{025BD02F-51FB-42F6-BB6E-2C00D6B67D8E}" type="pres">
      <dgm:prSet presAssocID="{E06E9520-7CE4-44B4-BECD-3208C0223272}" presName="iconRect" presStyleLbl="node1" presStyleIdx="2" presStyleCnt="3" custScaleX="102320" custScaleY="99402" custLinFactNeighborX="4692" custLinFactNeighborY="7174"/>
      <dgm:spPr>
        <a:blipFill>
          <a:blip xmlns:r="http://schemas.openxmlformats.org/officeDocument/2006/relationships" r:embed="rId5"/>
          <a:srcRect/>
          <a:stretch>
            <a:fillRect t="-1000" b="-1000"/>
          </a:stretch>
        </a:blipFill>
        <a:ln>
          <a:noFill/>
        </a:ln>
      </dgm:spPr>
    </dgm:pt>
    <dgm:pt modelId="{6EEA541C-23C5-4E03-B211-786B6B25C278}" type="pres">
      <dgm:prSet presAssocID="{E06E9520-7CE4-44B4-BECD-3208C0223272}" presName="spaceRect" presStyleCnt="0"/>
      <dgm:spPr/>
    </dgm:pt>
    <dgm:pt modelId="{5AD391D4-8F7A-4F0C-A762-0CB346732D99}" type="pres">
      <dgm:prSet presAssocID="{E06E9520-7CE4-44B4-BECD-3208C0223272}" presName="textRect" presStyleLbl="revTx" presStyleIdx="2" presStyleCnt="3">
        <dgm:presLayoutVars>
          <dgm:chMax val="1"/>
          <dgm:chPref val="1"/>
        </dgm:presLayoutVars>
      </dgm:prSet>
      <dgm:spPr/>
    </dgm:pt>
  </dgm:ptLst>
  <dgm:cxnLst>
    <dgm:cxn modelId="{E0497D5D-B218-4FE5-94FB-11E478C03DB5}" type="presOf" srcId="{2FEB398E-B42A-4E84-92F2-86A99ABAFCDE}" destId="{C5681E38-2713-4D2E-BB27-D26DCDD902B2}" srcOrd="0" destOrd="0" presId="urn:microsoft.com/office/officeart/2018/5/layout/IconCircleLabelList"/>
    <dgm:cxn modelId="{AAFDA39A-D63E-4FE4-A807-DCF5DB0CEC5C}" type="presOf" srcId="{EECD4460-B7CB-457E-B182-F77C36155F9F}" destId="{455FB00B-50A4-41F7-9642-ED3ED572E191}" srcOrd="0" destOrd="0" presId="urn:microsoft.com/office/officeart/2018/5/layout/IconCircleLabelList"/>
    <dgm:cxn modelId="{28F3AEA8-3DCE-4E0A-9F61-EF08CEAD2401}" srcId="{A505239F-A594-4DAA-839F-0A0E4FB75DBD}" destId="{E06E9520-7CE4-44B4-BECD-3208C0223272}" srcOrd="2" destOrd="0" parTransId="{3D3604C9-A3EE-4867-91FA-8EF3683012D3}" sibTransId="{00541ABA-C7CF-4750-BE69-F899C2FE1856}"/>
    <dgm:cxn modelId="{FCBE2EBE-7D95-438E-896D-7246A5D54F13}" srcId="{A505239F-A594-4DAA-839F-0A0E4FB75DBD}" destId="{EECD4460-B7CB-457E-B182-F77C36155F9F}" srcOrd="1" destOrd="0" parTransId="{5121D2E8-2536-416E-B7D1-EAB2C145E0F9}" sibTransId="{9E3CB3FD-3607-42DD-B9F1-7DE2928DEEE5}"/>
    <dgm:cxn modelId="{E3BD48D5-DF58-4DD5-8F4E-A5451BA22364}" srcId="{A505239F-A594-4DAA-839F-0A0E4FB75DBD}" destId="{2FEB398E-B42A-4E84-92F2-86A99ABAFCDE}" srcOrd="0" destOrd="0" parTransId="{294192F1-1FD9-4DA3-BAA6-D2CF697F8B9E}" sibTransId="{1BCFFA2A-2771-431B-B4C4-21B096B8F871}"/>
    <dgm:cxn modelId="{706F4CE7-1F23-441A-906F-23FD6300D7F6}" type="presOf" srcId="{E06E9520-7CE4-44B4-BECD-3208C0223272}" destId="{5AD391D4-8F7A-4F0C-A762-0CB346732D99}" srcOrd="0" destOrd="0" presId="urn:microsoft.com/office/officeart/2018/5/layout/IconCircleLabelList"/>
    <dgm:cxn modelId="{D34196F2-99D5-42E0-BACA-3B9B14A4CE04}" type="presOf" srcId="{A505239F-A594-4DAA-839F-0A0E4FB75DBD}" destId="{D6BFDCF5-3A28-4B93-8668-D01891D429E0}" srcOrd="0" destOrd="0" presId="urn:microsoft.com/office/officeart/2018/5/layout/IconCircleLabelList"/>
    <dgm:cxn modelId="{C4C38366-DD7C-4D72-AA32-C446E37EF019}" type="presParOf" srcId="{D6BFDCF5-3A28-4B93-8668-D01891D429E0}" destId="{15C5F836-18D0-44DE-8919-BC74CD913716}" srcOrd="0" destOrd="0" presId="urn:microsoft.com/office/officeart/2018/5/layout/IconCircleLabelList"/>
    <dgm:cxn modelId="{7EDAF681-2A73-4E22-923B-FCD2B872B320}" type="presParOf" srcId="{15C5F836-18D0-44DE-8919-BC74CD913716}" destId="{D20CE5E6-8476-4166-ACCE-7FFB0CEA9718}" srcOrd="0" destOrd="0" presId="urn:microsoft.com/office/officeart/2018/5/layout/IconCircleLabelList"/>
    <dgm:cxn modelId="{A9D47606-4DF8-4E86-BE61-C6F97392695D}" type="presParOf" srcId="{15C5F836-18D0-44DE-8919-BC74CD913716}" destId="{213D1D3D-6372-4ED5-BE98-3D1F52D9BC79}" srcOrd="1" destOrd="0" presId="urn:microsoft.com/office/officeart/2018/5/layout/IconCircleLabelList"/>
    <dgm:cxn modelId="{B4DC179C-4CC4-4732-A612-98B8235C9A29}" type="presParOf" srcId="{15C5F836-18D0-44DE-8919-BC74CD913716}" destId="{F0BDD6CF-0A81-4138-8AB3-AA8A33C982B5}" srcOrd="2" destOrd="0" presId="urn:microsoft.com/office/officeart/2018/5/layout/IconCircleLabelList"/>
    <dgm:cxn modelId="{199755F1-09CB-4E56-B2D6-C11516D4FFAC}" type="presParOf" srcId="{15C5F836-18D0-44DE-8919-BC74CD913716}" destId="{C5681E38-2713-4D2E-BB27-D26DCDD902B2}" srcOrd="3" destOrd="0" presId="urn:microsoft.com/office/officeart/2018/5/layout/IconCircleLabelList"/>
    <dgm:cxn modelId="{49FEADF7-CBA1-4ACE-8BF4-5BCD1A3F523D}" type="presParOf" srcId="{D6BFDCF5-3A28-4B93-8668-D01891D429E0}" destId="{2BBDAA20-8711-4E02-8F05-BE6DFEF7F828}" srcOrd="1" destOrd="0" presId="urn:microsoft.com/office/officeart/2018/5/layout/IconCircleLabelList"/>
    <dgm:cxn modelId="{03CB668F-0B6C-4591-A7F2-E354F4F00385}" type="presParOf" srcId="{D6BFDCF5-3A28-4B93-8668-D01891D429E0}" destId="{DEDB474A-2E67-4490-A4E9-05FCCA4B353F}" srcOrd="2" destOrd="0" presId="urn:microsoft.com/office/officeart/2018/5/layout/IconCircleLabelList"/>
    <dgm:cxn modelId="{7F74EDDA-8A99-44ED-9655-7547E2196841}" type="presParOf" srcId="{DEDB474A-2E67-4490-A4E9-05FCCA4B353F}" destId="{A2ACD550-982E-470D-9962-3B0CC8999341}" srcOrd="0" destOrd="0" presId="urn:microsoft.com/office/officeart/2018/5/layout/IconCircleLabelList"/>
    <dgm:cxn modelId="{EBDA6F14-9037-49AE-A93C-B875D8F529DF}" type="presParOf" srcId="{DEDB474A-2E67-4490-A4E9-05FCCA4B353F}" destId="{4BB938C9-F9C7-4A2E-B1C0-D6BEBD97DC60}" srcOrd="1" destOrd="0" presId="urn:microsoft.com/office/officeart/2018/5/layout/IconCircleLabelList"/>
    <dgm:cxn modelId="{916C4E45-9691-4F92-869C-8E3831021851}" type="presParOf" srcId="{DEDB474A-2E67-4490-A4E9-05FCCA4B353F}" destId="{6A18576D-9FCA-426C-BD11-76F8A3CAFD1A}" srcOrd="2" destOrd="0" presId="urn:microsoft.com/office/officeart/2018/5/layout/IconCircleLabelList"/>
    <dgm:cxn modelId="{63C9D9F6-3469-4BD2-98BF-27A77FF9C61F}" type="presParOf" srcId="{DEDB474A-2E67-4490-A4E9-05FCCA4B353F}" destId="{455FB00B-50A4-41F7-9642-ED3ED572E191}" srcOrd="3" destOrd="0" presId="urn:microsoft.com/office/officeart/2018/5/layout/IconCircleLabelList"/>
    <dgm:cxn modelId="{D93AC736-7F93-4EE4-A8BD-91EA79756084}" type="presParOf" srcId="{D6BFDCF5-3A28-4B93-8668-D01891D429E0}" destId="{093BF0F6-3977-4C74-A76F-0354C6A0A774}" srcOrd="3" destOrd="0" presId="urn:microsoft.com/office/officeart/2018/5/layout/IconCircleLabelList"/>
    <dgm:cxn modelId="{E967F937-B95C-4430-A4A2-F48F178C9BA2}" type="presParOf" srcId="{D6BFDCF5-3A28-4B93-8668-D01891D429E0}" destId="{2E0C52CD-A88A-4A52-A399-E3F48F51FADD}" srcOrd="4" destOrd="0" presId="urn:microsoft.com/office/officeart/2018/5/layout/IconCircleLabelList"/>
    <dgm:cxn modelId="{0A599E7E-5CB0-45B5-ACAE-7907E625C9D8}" type="presParOf" srcId="{2E0C52CD-A88A-4A52-A399-E3F48F51FADD}" destId="{1F152935-EFEC-4002-AD55-7BEEFBB0FD23}" srcOrd="0" destOrd="0" presId="urn:microsoft.com/office/officeart/2018/5/layout/IconCircleLabelList"/>
    <dgm:cxn modelId="{9B0DC537-0646-4A3C-B5AE-46AD29564B8B}" type="presParOf" srcId="{2E0C52CD-A88A-4A52-A399-E3F48F51FADD}" destId="{025BD02F-51FB-42F6-BB6E-2C00D6B67D8E}" srcOrd="1" destOrd="0" presId="urn:microsoft.com/office/officeart/2018/5/layout/IconCircleLabelList"/>
    <dgm:cxn modelId="{3AD5CB45-F3B9-48FD-B645-37E1A9ACDC62}" type="presParOf" srcId="{2E0C52CD-A88A-4A52-A399-E3F48F51FADD}" destId="{6EEA541C-23C5-4E03-B211-786B6B25C278}" srcOrd="2" destOrd="0" presId="urn:microsoft.com/office/officeart/2018/5/layout/IconCircleLabelList"/>
    <dgm:cxn modelId="{FF62302C-5B82-43EF-94DF-27C06CE182C1}" type="presParOf" srcId="{2E0C52CD-A88A-4A52-A399-E3F48F51FADD}" destId="{5AD391D4-8F7A-4F0C-A762-0CB346732D9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E472-B9FF-4E4B-A97B-CE952AABE3B8}">
      <dsp:nvSpPr>
        <dsp:cNvPr id="0" name=""/>
        <dsp:cNvSpPr/>
      </dsp:nvSpPr>
      <dsp:spPr>
        <a:xfrm>
          <a:off x="0" y="8918"/>
          <a:ext cx="10233025" cy="479700"/>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ontserrat" panose="00000500000000000000" pitchFamily="2" charset="0"/>
            </a:rPr>
            <a:t>Part One: Creative Economy and Business Development </a:t>
          </a:r>
        </a:p>
      </dsp:txBody>
      <dsp:txXfrm>
        <a:off x="23417" y="32335"/>
        <a:ext cx="10186191" cy="432866"/>
      </dsp:txXfrm>
    </dsp:sp>
    <dsp:sp modelId="{0E7060A1-69CC-4D5A-9E4F-13BB07DC6151}">
      <dsp:nvSpPr>
        <dsp:cNvPr id="0" name=""/>
        <dsp:cNvSpPr/>
      </dsp:nvSpPr>
      <dsp:spPr>
        <a:xfrm>
          <a:off x="0" y="488618"/>
          <a:ext cx="10233025"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Montserrat" panose="00000500000000000000" pitchFamily="2" charset="0"/>
          </a:endParaRP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1: What Is a Creative Economy and Why Does It Matter?</a:t>
          </a: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2:  Developing Creativity into a Business</a:t>
          </a: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3:  Discovering Your Market</a:t>
          </a: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4: Building Creative Collaborations and Communities</a:t>
          </a:r>
        </a:p>
        <a:p>
          <a:pPr marL="228600" lvl="1" indent="-228600" algn="l" defTabSz="889000">
            <a:lnSpc>
              <a:spcPct val="90000"/>
            </a:lnSpc>
            <a:spcBef>
              <a:spcPct val="0"/>
            </a:spcBef>
            <a:spcAft>
              <a:spcPct val="20000"/>
            </a:spcAft>
            <a:buChar char="•"/>
          </a:pPr>
          <a:endParaRPr lang="en-US" sz="2000" kern="1200" dirty="0">
            <a:latin typeface="Montserrat" panose="00000500000000000000" pitchFamily="2" charset="0"/>
          </a:endParaRPr>
        </a:p>
      </dsp:txBody>
      <dsp:txXfrm>
        <a:off x="0" y="488618"/>
        <a:ext cx="10233025" cy="2070000"/>
      </dsp:txXfrm>
    </dsp:sp>
    <dsp:sp modelId="{A32731C5-373B-468A-88A4-16356888CA01}">
      <dsp:nvSpPr>
        <dsp:cNvPr id="0" name=""/>
        <dsp:cNvSpPr/>
      </dsp:nvSpPr>
      <dsp:spPr>
        <a:xfrm>
          <a:off x="0" y="2558619"/>
          <a:ext cx="10233025" cy="479700"/>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ontserrat" panose="00000500000000000000" pitchFamily="2" charset="0"/>
            </a:rPr>
            <a:t>Part Two: Sustainability and Resilience</a:t>
          </a:r>
        </a:p>
      </dsp:txBody>
      <dsp:txXfrm>
        <a:off x="23417" y="2582036"/>
        <a:ext cx="10186191" cy="432866"/>
      </dsp:txXfrm>
    </dsp:sp>
    <dsp:sp modelId="{6738F0C7-BB89-42F3-8D1D-BEDC58E076C1}">
      <dsp:nvSpPr>
        <dsp:cNvPr id="0" name=""/>
        <dsp:cNvSpPr/>
      </dsp:nvSpPr>
      <dsp:spPr>
        <a:xfrm>
          <a:off x="0" y="3038319"/>
          <a:ext cx="10233025"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latin typeface="Montserrat" panose="00000500000000000000" pitchFamily="2" charset="0"/>
          </a:endParaRP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5: Understanding Sustainability in the Creative Economy</a:t>
          </a:r>
        </a:p>
        <a:p>
          <a:pPr marL="228600" lvl="1" indent="-228600" algn="l" defTabSz="889000">
            <a:lnSpc>
              <a:spcPct val="90000"/>
            </a:lnSpc>
            <a:spcBef>
              <a:spcPct val="0"/>
            </a:spcBef>
            <a:spcAft>
              <a:spcPct val="20000"/>
            </a:spcAft>
            <a:buChar char="•"/>
          </a:pPr>
          <a:r>
            <a:rPr lang="en-US" sz="2000" kern="1200" dirty="0">
              <a:latin typeface="Montserrat" panose="00000500000000000000" pitchFamily="2" charset="0"/>
            </a:rPr>
            <a:t>Unit 6: Navigating Challenges: How to Build Resilience in the Creative Economy</a:t>
          </a:r>
        </a:p>
      </dsp:txBody>
      <dsp:txXfrm>
        <a:off x="0" y="3038319"/>
        <a:ext cx="10233025" cy="130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E5E6-8476-4166-ACCE-7FFB0CEA9718}">
      <dsp:nvSpPr>
        <dsp:cNvPr id="0" name=""/>
        <dsp:cNvSpPr/>
      </dsp:nvSpPr>
      <dsp:spPr>
        <a:xfrm>
          <a:off x="663517" y="534902"/>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D1D3D-6372-4ED5-BE98-3D1F52D9BC79}">
      <dsp:nvSpPr>
        <dsp:cNvPr id="0" name=""/>
        <dsp:cNvSpPr/>
      </dsp:nvSpPr>
      <dsp:spPr>
        <a:xfrm>
          <a:off x="1080527" y="950594"/>
          <a:ext cx="1009534" cy="1021504"/>
        </a:xfrm>
        <a:prstGeom prst="flowChartConnector">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81E38-2713-4D2E-BB27-D26DCDD902B2}">
      <dsp:nvSpPr>
        <dsp:cNvPr id="0" name=""/>
        <dsp:cNvSpPr/>
      </dsp:nvSpPr>
      <dsp:spPr>
        <a:xfrm>
          <a:off x="28699" y="2888637"/>
          <a:ext cx="3037500" cy="100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i="0" kern="1200" dirty="0">
              <a:latin typeface="Montserrat" panose="00000500000000000000" pitchFamily="2" charset="0"/>
            </a:rPr>
            <a:t>Copyright:</a:t>
          </a:r>
          <a:r>
            <a:rPr lang="en-GB" sz="1600" b="0" i="0" kern="1200" dirty="0">
              <a:latin typeface="Montserrat" panose="00000500000000000000" pitchFamily="2" charset="0"/>
            </a:rPr>
            <a:t> </a:t>
          </a:r>
          <a:r>
            <a:rPr lang="en-GB" sz="1600" b="0" i="0" kern="1200" cap="none" dirty="0">
              <a:latin typeface="Montserrat" panose="00000500000000000000" pitchFamily="2" charset="0"/>
            </a:rPr>
            <a:t>Protects creative work like art, music, and writing, giving credit to the creator</a:t>
          </a:r>
          <a:endParaRPr lang="en-US" sz="1600" kern="1200" dirty="0">
            <a:latin typeface="Montserrat" panose="00000500000000000000" pitchFamily="2" charset="0"/>
          </a:endParaRPr>
        </a:p>
      </dsp:txBody>
      <dsp:txXfrm>
        <a:off x="28699" y="2888637"/>
        <a:ext cx="3037500" cy="1004062"/>
      </dsp:txXfrm>
    </dsp:sp>
    <dsp:sp modelId="{A2ACD550-982E-470D-9962-3B0CC8999341}">
      <dsp:nvSpPr>
        <dsp:cNvPr id="0" name=""/>
        <dsp:cNvSpPr/>
      </dsp:nvSpPr>
      <dsp:spPr>
        <a:xfrm>
          <a:off x="4190075" y="534902"/>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938C9-F9C7-4A2E-B1C0-D6BEBD97DC60}">
      <dsp:nvSpPr>
        <dsp:cNvPr id="0" name=""/>
        <dsp:cNvSpPr/>
      </dsp:nvSpPr>
      <dsp:spPr>
        <a:xfrm>
          <a:off x="4584950" y="929781"/>
          <a:ext cx="1063125" cy="10631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FB00B-50A4-41F7-9642-ED3ED572E191}">
      <dsp:nvSpPr>
        <dsp:cNvPr id="0" name=""/>
        <dsp:cNvSpPr/>
      </dsp:nvSpPr>
      <dsp:spPr>
        <a:xfrm>
          <a:off x="3597762" y="2888637"/>
          <a:ext cx="3037500" cy="100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ZA" sz="1600" b="1" i="0" kern="1200" dirty="0">
              <a:latin typeface="Montserrat" panose="00000500000000000000" pitchFamily="2" charset="0"/>
            </a:rPr>
            <a:t>Trademark:</a:t>
          </a:r>
          <a:r>
            <a:rPr lang="en-ZA" sz="1600" b="0" i="0" kern="1200" dirty="0">
              <a:latin typeface="Montserrat" panose="00000500000000000000" pitchFamily="2" charset="0"/>
            </a:rPr>
            <a:t> </a:t>
          </a:r>
          <a:r>
            <a:rPr lang="en-ZA" sz="1600" b="0" i="0" kern="1200" cap="none" dirty="0">
              <a:latin typeface="Montserrat" panose="00000500000000000000" pitchFamily="2" charset="0"/>
            </a:rPr>
            <a:t>Protects brands or logos to stop others from copying them</a:t>
          </a:r>
          <a:endParaRPr lang="en-US" sz="1600" kern="1200" dirty="0">
            <a:latin typeface="Montserrat" panose="00000500000000000000" pitchFamily="2" charset="0"/>
          </a:endParaRPr>
        </a:p>
      </dsp:txBody>
      <dsp:txXfrm>
        <a:off x="3597762" y="2888637"/>
        <a:ext cx="3037500" cy="1004062"/>
      </dsp:txXfrm>
    </dsp:sp>
    <dsp:sp modelId="{1F152935-EFEC-4002-AD55-7BEEFBB0FD23}">
      <dsp:nvSpPr>
        <dsp:cNvPr id="0" name=""/>
        <dsp:cNvSpPr/>
      </dsp:nvSpPr>
      <dsp:spPr>
        <a:xfrm>
          <a:off x="7824451" y="534902"/>
          <a:ext cx="1852875" cy="1852875"/>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025BD02F-51FB-42F6-BB6E-2C00D6B67D8E}">
      <dsp:nvSpPr>
        <dsp:cNvPr id="0" name=""/>
        <dsp:cNvSpPr/>
      </dsp:nvSpPr>
      <dsp:spPr>
        <a:xfrm>
          <a:off x="8191562" y="932960"/>
          <a:ext cx="1087789" cy="1056767"/>
        </a:xfrm>
        <a:prstGeom prst="rect">
          <a:avLst/>
        </a:prstGeom>
        <a:blipFill>
          <a:blip xmlns:r="http://schemas.openxmlformats.org/officeDocument/2006/relationships" r:embed="rId5"/>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D391D4-8F7A-4F0C-A762-0CB346732D99}">
      <dsp:nvSpPr>
        <dsp:cNvPr id="0" name=""/>
        <dsp:cNvSpPr/>
      </dsp:nvSpPr>
      <dsp:spPr>
        <a:xfrm>
          <a:off x="7166825" y="2888637"/>
          <a:ext cx="3037500" cy="100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ZA" sz="1600" b="1" i="0" kern="1200" dirty="0">
              <a:latin typeface="Montserrat" panose="00000500000000000000" pitchFamily="2" charset="0"/>
            </a:rPr>
            <a:t>Patent:</a:t>
          </a:r>
          <a:r>
            <a:rPr lang="en-ZA" sz="1600" b="0" i="0" kern="1200" dirty="0">
              <a:latin typeface="Montserrat" panose="00000500000000000000" pitchFamily="2" charset="0"/>
            </a:rPr>
            <a:t> </a:t>
          </a:r>
          <a:r>
            <a:rPr lang="en-ZA" sz="1600" b="0" i="0" kern="1200" cap="none" dirty="0">
              <a:latin typeface="Montserrat" panose="00000500000000000000" pitchFamily="2" charset="0"/>
            </a:rPr>
            <a:t>Protects inventions, like a new tool, such as a paintbrush or a musical instrument</a:t>
          </a:r>
          <a:endParaRPr lang="en-US" sz="1600" kern="1200" dirty="0">
            <a:latin typeface="Montserrat" panose="00000500000000000000" pitchFamily="2" charset="0"/>
          </a:endParaRPr>
        </a:p>
      </dsp:txBody>
      <dsp:txXfrm>
        <a:off x="7166825" y="2888637"/>
        <a:ext cx="3037500" cy="10040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B2C82-1E04-4DE2-AF07-1A3F351BC065}" type="datetimeFigureOut">
              <a:rPr lang="en-GB" smtClean="0"/>
              <a:t>05/03/2026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E4BAE-6ED1-4BEC-85B6-E41927CC5A05}" type="slidenum">
              <a:rPr lang="en-GB" smtClean="0"/>
              <a:t>‹#›</a:t>
            </a:fld>
            <a:endParaRPr lang="en-GB"/>
          </a:p>
        </p:txBody>
      </p:sp>
    </p:spTree>
    <p:extLst>
      <p:ext uri="{BB962C8B-B14F-4D97-AF65-F5344CB8AC3E}">
        <p14:creationId xmlns:p14="http://schemas.microsoft.com/office/powerpoint/2010/main" val="96594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GB" dirty="0"/>
              <a:t>Lifted these images from the subsequent activity. Thought you can refer back to explain these so you have images to explain some of the other classifications</a:t>
            </a:r>
          </a:p>
        </p:txBody>
      </p:sp>
      <p:sp>
        <p:nvSpPr>
          <p:cNvPr id="4" name="Slide Number Placeholder 3"/>
          <p:cNvSpPr>
            <a:spLocks noGrp="1"/>
          </p:cNvSpPr>
          <p:nvPr>
            <p:ph type="sldNum" sz="quarter" idx="5"/>
          </p:nvPr>
        </p:nvSpPr>
        <p:spPr/>
        <p:txBody>
          <a:bodyPr/>
          <a:lstStyle/>
          <a:p>
            <a:fld id="{743E4BAE-6ED1-4BEC-85B6-E41927CC5A05}" type="slidenum">
              <a:rPr lang="en-GB" smtClean="0"/>
              <a:t>14</a:t>
            </a:fld>
            <a:endParaRPr lang="en-GB"/>
          </a:p>
        </p:txBody>
      </p:sp>
    </p:spTree>
    <p:extLst>
      <p:ext uri="{BB962C8B-B14F-4D97-AF65-F5344CB8AC3E}">
        <p14:creationId xmlns:p14="http://schemas.microsoft.com/office/powerpoint/2010/main" val="315749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GB" dirty="0"/>
              <a:t>Rather than replicate the list of skills from the Unit that goes before the classification table, thought you could turn it into a quickfire brainstorming activity asking people. Write them on board and then add in any they miss</a:t>
            </a:r>
          </a:p>
        </p:txBody>
      </p:sp>
      <p:sp>
        <p:nvSpPr>
          <p:cNvPr id="4" name="Slide Number Placeholder 3"/>
          <p:cNvSpPr>
            <a:spLocks noGrp="1"/>
          </p:cNvSpPr>
          <p:nvPr>
            <p:ph type="sldNum" sz="quarter" idx="5"/>
          </p:nvPr>
        </p:nvSpPr>
        <p:spPr/>
        <p:txBody>
          <a:bodyPr/>
          <a:lstStyle/>
          <a:p>
            <a:fld id="{743E4BAE-6ED1-4BEC-85B6-E41927CC5A05}" type="slidenum">
              <a:rPr lang="en-GB" smtClean="0"/>
              <a:t>15</a:t>
            </a:fld>
            <a:endParaRPr lang="en-GB"/>
          </a:p>
        </p:txBody>
      </p:sp>
    </p:spTree>
    <p:extLst>
      <p:ext uri="{BB962C8B-B14F-4D97-AF65-F5344CB8AC3E}">
        <p14:creationId xmlns:p14="http://schemas.microsoft.com/office/powerpoint/2010/main" val="129376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GB"/>
              <a:t>Click to edit Master subtitle style</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05/03/2026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54247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1841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94924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963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28986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407298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0956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2693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9532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01607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001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41145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05/03/2026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81911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AD2D33F-E725-4599-BA33-18BC9E6E4D2C}" type="datetimeFigureOut">
              <a:rPr lang="en-GB" smtClean="0"/>
              <a:t>05/03/2026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70712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2D33F-E725-4599-BA33-18BC9E6E4D2C}" type="datetimeFigureOut">
              <a:rPr lang="en-GB" smtClean="0"/>
              <a:t>05/03/2026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9898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5486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13909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0">
              <a:schemeClr val="accent6">
                <a:lumMod val="0"/>
                <a:lumOff val="100000"/>
              </a:schemeClr>
            </a:gs>
            <a:gs pos="87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AD2D33F-E725-4599-BA33-18BC9E6E4D2C}" type="datetimeFigureOut">
              <a:rPr lang="en-GB" smtClean="0"/>
              <a:t>05/03/2026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0A51BB-2791-4C84-B32F-1CCB8043C425}" type="slidenum">
              <a:rPr lang="en-GB" smtClean="0"/>
              <a:t>‹#›</a:t>
            </a:fld>
            <a:endParaRPr lang="en-GB"/>
          </a:p>
        </p:txBody>
      </p:sp>
    </p:spTree>
    <p:extLst>
      <p:ext uri="{BB962C8B-B14F-4D97-AF65-F5344CB8AC3E}">
        <p14:creationId xmlns:p14="http://schemas.microsoft.com/office/powerpoint/2010/main" val="413441140"/>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3E5F-E0D5-B9BB-26C1-A1121AE2D133}"/>
              </a:ext>
            </a:extLst>
          </p:cNvPr>
          <p:cNvSpPr>
            <a:spLocks noGrp="1"/>
          </p:cNvSpPr>
          <p:nvPr>
            <p:ph type="title"/>
          </p:nvPr>
        </p:nvSpPr>
        <p:spPr/>
        <p:txBody>
          <a:bodyPr/>
          <a:lstStyle/>
          <a:p>
            <a:endParaRPr lang="en-ZA"/>
          </a:p>
        </p:txBody>
      </p:sp>
      <p:pic>
        <p:nvPicPr>
          <p:cNvPr id="3" name="Picture 2" descr="A colorful digital illustration of Africa filled with various abstract patterns and cultural symbols, representing creativity and diversity. The design includes vibrant colors like red, yellow, blue, and black, with a drum and a face prominently featured, alongside Lancaster University logo and licensing information.">
            <a:extLst>
              <a:ext uri="{FF2B5EF4-FFF2-40B4-BE49-F238E27FC236}">
                <a16:creationId xmlns:a16="http://schemas.microsoft.com/office/drawing/2014/main" id="{D7E52FB7-B99E-17CF-02B2-01832A948F08}"/>
              </a:ext>
            </a:extLst>
          </p:cNvPr>
          <p:cNvPicPr>
            <a:picLocks noChangeAspect="1"/>
          </p:cNvPicPr>
          <p:nvPr/>
        </p:nvPicPr>
        <p:blipFill>
          <a:blip r:embed="rId2"/>
          <a:stretch>
            <a:fillRect/>
          </a:stretch>
        </p:blipFill>
        <p:spPr>
          <a:xfrm>
            <a:off x="0" y="-1"/>
            <a:ext cx="12192000" cy="6858001"/>
          </a:xfrm>
          <a:prstGeom prst="rect">
            <a:avLst/>
          </a:prstGeom>
        </p:spPr>
      </p:pic>
      <p:sp>
        <p:nvSpPr>
          <p:cNvPr id="6" name="TextBox 5">
            <a:extLst>
              <a:ext uri="{FF2B5EF4-FFF2-40B4-BE49-F238E27FC236}">
                <a16:creationId xmlns:a16="http://schemas.microsoft.com/office/drawing/2014/main" id="{19611033-7F76-DC02-49B6-37A3C2CFC2BA}"/>
              </a:ext>
            </a:extLst>
          </p:cNvPr>
          <p:cNvSpPr txBox="1"/>
          <p:nvPr/>
        </p:nvSpPr>
        <p:spPr>
          <a:xfrm>
            <a:off x="7341476" y="1821036"/>
            <a:ext cx="6169572" cy="280076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BUILDING THE CREATIVE ECONOMY IN AFRICA</a:t>
            </a:r>
            <a:endParaRPr kumimoji="0" lang="en-ZA"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A logo with white text&#10;&#10;AI-generated content may be incorrect.">
            <a:extLst>
              <a:ext uri="{FF2B5EF4-FFF2-40B4-BE49-F238E27FC236}">
                <a16:creationId xmlns:a16="http://schemas.microsoft.com/office/drawing/2014/main" id="{CE7D90ED-B2E6-4D01-7294-7BEC87BA4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886" y="5389760"/>
            <a:ext cx="1513235" cy="1260000"/>
          </a:xfrm>
          <a:prstGeom prst="rect">
            <a:avLst/>
          </a:prstGeom>
        </p:spPr>
      </p:pic>
    </p:spTree>
    <p:extLst>
      <p:ext uri="{BB962C8B-B14F-4D97-AF65-F5344CB8AC3E}">
        <p14:creationId xmlns:p14="http://schemas.microsoft.com/office/powerpoint/2010/main" val="163334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3A648B-E622-52D0-97E0-1F03A119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541" y="1829197"/>
            <a:ext cx="2252459" cy="31996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F0A8F0-B748-4371-7F76-616D05743201}"/>
              </a:ext>
            </a:extLst>
          </p:cNvPr>
          <p:cNvSpPr/>
          <p:nvPr/>
        </p:nvSpPr>
        <p:spPr>
          <a:xfrm>
            <a:off x="0" y="0"/>
            <a:ext cx="3511685" cy="6858000"/>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Montserrat" panose="00000500000000000000" pitchFamily="2" charset="0"/>
              </a:rPr>
              <a:t>While definitions of the Creative Economy vary, they all highlight the importance of creative skills and the wide variety of jobs and work they support.</a:t>
            </a:r>
            <a:endParaRPr lang="en-GB" sz="2400" dirty="0">
              <a:latin typeface="Montserrat" panose="00000500000000000000" pitchFamily="2" charset="0"/>
            </a:endParaRPr>
          </a:p>
        </p:txBody>
      </p:sp>
      <p:sp>
        <p:nvSpPr>
          <p:cNvPr id="4" name="TextBox 3">
            <a:extLst>
              <a:ext uri="{FF2B5EF4-FFF2-40B4-BE49-F238E27FC236}">
                <a16:creationId xmlns:a16="http://schemas.microsoft.com/office/drawing/2014/main" id="{DDFFA437-7D5F-EDBF-9572-9D10A35A48CB}"/>
              </a:ext>
            </a:extLst>
          </p:cNvPr>
          <p:cNvSpPr txBox="1"/>
          <p:nvPr/>
        </p:nvSpPr>
        <p:spPr>
          <a:xfrm>
            <a:off x="3843541" y="5145932"/>
            <a:ext cx="2252459" cy="461665"/>
          </a:xfrm>
          <a:prstGeom prst="rect">
            <a:avLst/>
          </a:prstGeom>
          <a:noFill/>
        </p:spPr>
        <p:txBody>
          <a:bodyPr wrap="square" rtlCol="0">
            <a:spAutoFit/>
          </a:bodyPr>
          <a:lstStyle/>
          <a:p>
            <a:r>
              <a:rPr lang="en-ZA" sz="1200" i="0" dirty="0">
                <a:effectLst/>
                <a:latin typeface="WordVisi_MSFontService"/>
              </a:rPr>
              <a:t>Lira, South African Afro-soul vocalist</a:t>
            </a:r>
            <a:endParaRPr lang="en-GB" sz="1200" dirty="0"/>
          </a:p>
        </p:txBody>
      </p:sp>
      <p:pic>
        <p:nvPicPr>
          <p:cNvPr id="1028" name="Picture 4" descr="African Woman Celebrates &quot;African Women ...">
            <a:extLst>
              <a:ext uri="{FF2B5EF4-FFF2-40B4-BE49-F238E27FC236}">
                <a16:creationId xmlns:a16="http://schemas.microsoft.com/office/drawing/2014/main" id="{D7F38E9E-DFE1-A1E8-33A6-94E5E1C28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0940" y="3521621"/>
            <a:ext cx="18859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238 African Musician Playing ...">
            <a:extLst>
              <a:ext uri="{FF2B5EF4-FFF2-40B4-BE49-F238E27FC236}">
                <a16:creationId xmlns:a16="http://schemas.microsoft.com/office/drawing/2014/main" id="{28821766-CF55-D6E8-8DF4-DEF1F53F1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379" y="170142"/>
            <a:ext cx="2340857" cy="1557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usic streaming service in the UK ...">
            <a:extLst>
              <a:ext uri="{FF2B5EF4-FFF2-40B4-BE49-F238E27FC236}">
                <a16:creationId xmlns:a16="http://schemas.microsoft.com/office/drawing/2014/main" id="{1B136F86-4D08-2307-82BA-931C1788A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614" y="115287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ur Bus Partner | Brian Yeardley">
            <a:extLst>
              <a:ext uri="{FF2B5EF4-FFF2-40B4-BE49-F238E27FC236}">
                <a16:creationId xmlns:a16="http://schemas.microsoft.com/office/drawing/2014/main" id="{4B59BC49-0EA2-31F1-0A3C-348EF4665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298" y="2556551"/>
            <a:ext cx="2345633" cy="14073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African deep house music ...">
            <a:extLst>
              <a:ext uri="{FF2B5EF4-FFF2-40B4-BE49-F238E27FC236}">
                <a16:creationId xmlns:a16="http://schemas.microsoft.com/office/drawing/2014/main" id="{C64604D2-81B0-46B8-F279-EC0879C9A1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6119" y="457640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2B5E06-2A2F-82E0-BCCB-674E000158C6}"/>
              </a:ext>
            </a:extLst>
          </p:cNvPr>
          <p:cNvSpPr txBox="1"/>
          <p:nvPr/>
        </p:nvSpPr>
        <p:spPr>
          <a:xfrm>
            <a:off x="6518722" y="3962047"/>
            <a:ext cx="2929495" cy="338554"/>
          </a:xfrm>
          <a:prstGeom prst="rect">
            <a:avLst/>
          </a:prstGeom>
          <a:noFill/>
        </p:spPr>
        <p:txBody>
          <a:bodyPr wrap="square" rtlCol="0">
            <a:spAutoFit/>
          </a:bodyPr>
          <a:lstStyle/>
          <a:p>
            <a:r>
              <a:rPr lang="en-GB" sz="1600" dirty="0"/>
              <a:t>Tour managers, agents, security</a:t>
            </a:r>
          </a:p>
        </p:txBody>
      </p:sp>
      <p:sp>
        <p:nvSpPr>
          <p:cNvPr id="7" name="TextBox 6">
            <a:extLst>
              <a:ext uri="{FF2B5EF4-FFF2-40B4-BE49-F238E27FC236}">
                <a16:creationId xmlns:a16="http://schemas.microsoft.com/office/drawing/2014/main" id="{F8AACFA5-1B30-196A-42B8-301027B60E71}"/>
              </a:ext>
            </a:extLst>
          </p:cNvPr>
          <p:cNvSpPr txBox="1"/>
          <p:nvPr/>
        </p:nvSpPr>
        <p:spPr>
          <a:xfrm>
            <a:off x="9728102" y="2923417"/>
            <a:ext cx="2171626" cy="338554"/>
          </a:xfrm>
          <a:prstGeom prst="rect">
            <a:avLst/>
          </a:prstGeom>
          <a:noFill/>
        </p:spPr>
        <p:txBody>
          <a:bodyPr wrap="square" rtlCol="0">
            <a:spAutoFit/>
          </a:bodyPr>
          <a:lstStyle/>
          <a:p>
            <a:r>
              <a:rPr lang="en-GB" sz="1600" dirty="0"/>
              <a:t>Streaming platforms</a:t>
            </a:r>
          </a:p>
        </p:txBody>
      </p:sp>
      <p:sp>
        <p:nvSpPr>
          <p:cNvPr id="8" name="TextBox 7">
            <a:extLst>
              <a:ext uri="{FF2B5EF4-FFF2-40B4-BE49-F238E27FC236}">
                <a16:creationId xmlns:a16="http://schemas.microsoft.com/office/drawing/2014/main" id="{8EAB4137-8267-4EB5-9AAE-65DB88B1C312}"/>
              </a:ext>
            </a:extLst>
          </p:cNvPr>
          <p:cNvSpPr txBox="1"/>
          <p:nvPr/>
        </p:nvSpPr>
        <p:spPr>
          <a:xfrm>
            <a:off x="6545378" y="1757456"/>
            <a:ext cx="2420211" cy="584775"/>
          </a:xfrm>
          <a:prstGeom prst="rect">
            <a:avLst/>
          </a:prstGeom>
          <a:noFill/>
        </p:spPr>
        <p:txBody>
          <a:bodyPr wrap="square" rtlCol="0">
            <a:spAutoFit/>
          </a:bodyPr>
          <a:lstStyle/>
          <a:p>
            <a:pPr algn="ctr"/>
            <a:r>
              <a:rPr lang="en-GB" sz="1600" dirty="0"/>
              <a:t>Musicians, dancers, sound engineers</a:t>
            </a:r>
          </a:p>
        </p:txBody>
      </p:sp>
      <p:sp>
        <p:nvSpPr>
          <p:cNvPr id="10" name="TextBox 9">
            <a:extLst>
              <a:ext uri="{FF2B5EF4-FFF2-40B4-BE49-F238E27FC236}">
                <a16:creationId xmlns:a16="http://schemas.microsoft.com/office/drawing/2014/main" id="{4E065ED7-FE1F-E603-E07B-414B87DDAFC0}"/>
              </a:ext>
            </a:extLst>
          </p:cNvPr>
          <p:cNvSpPr txBox="1"/>
          <p:nvPr/>
        </p:nvSpPr>
        <p:spPr>
          <a:xfrm>
            <a:off x="6545378" y="6296520"/>
            <a:ext cx="2595501" cy="338554"/>
          </a:xfrm>
          <a:prstGeom prst="rect">
            <a:avLst/>
          </a:prstGeom>
          <a:noFill/>
        </p:spPr>
        <p:txBody>
          <a:bodyPr wrap="square" rtlCol="0">
            <a:spAutoFit/>
          </a:bodyPr>
          <a:lstStyle/>
          <a:p>
            <a:r>
              <a:rPr lang="en-GB" sz="1600" dirty="0"/>
              <a:t>Venue owners and  staff</a:t>
            </a:r>
          </a:p>
        </p:txBody>
      </p:sp>
      <p:sp>
        <p:nvSpPr>
          <p:cNvPr id="11" name="TextBox 10">
            <a:extLst>
              <a:ext uri="{FF2B5EF4-FFF2-40B4-BE49-F238E27FC236}">
                <a16:creationId xmlns:a16="http://schemas.microsoft.com/office/drawing/2014/main" id="{4C81C489-B5BE-01CE-19EB-F1A90D50B883}"/>
              </a:ext>
            </a:extLst>
          </p:cNvPr>
          <p:cNvSpPr txBox="1"/>
          <p:nvPr/>
        </p:nvSpPr>
        <p:spPr>
          <a:xfrm>
            <a:off x="9603809" y="6004132"/>
            <a:ext cx="2420211" cy="830997"/>
          </a:xfrm>
          <a:prstGeom prst="rect">
            <a:avLst/>
          </a:prstGeom>
          <a:noFill/>
        </p:spPr>
        <p:txBody>
          <a:bodyPr wrap="square" rtlCol="0">
            <a:spAutoFit/>
          </a:bodyPr>
          <a:lstStyle/>
          <a:p>
            <a:pPr algn="ctr"/>
            <a:r>
              <a:rPr lang="en-GB" sz="1600" dirty="0"/>
              <a:t>Promoters, publicists, photographers, fashion designers</a:t>
            </a:r>
          </a:p>
        </p:txBody>
      </p:sp>
    </p:spTree>
    <p:extLst>
      <p:ext uri="{BB962C8B-B14F-4D97-AF65-F5344CB8AC3E}">
        <p14:creationId xmlns:p14="http://schemas.microsoft.com/office/powerpoint/2010/main" val="13291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050" name="Picture 2" descr="playing indigenous musical instruments">
            <a:extLst>
              <a:ext uri="{FF2B5EF4-FFF2-40B4-BE49-F238E27FC236}">
                <a16:creationId xmlns:a16="http://schemas.microsoft.com/office/drawing/2014/main" id="{5590108C-3157-FD4B-814D-B91C926C0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18" r="7687" b="-1"/>
          <a:stretch/>
        </p:blipFill>
        <p:spPr bwMode="auto">
          <a:xfrm>
            <a:off x="8833282" y="1"/>
            <a:ext cx="3358718" cy="2926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with a face paint and a striped robe">
            <a:extLst>
              <a:ext uri="{FF2B5EF4-FFF2-40B4-BE49-F238E27FC236}">
                <a16:creationId xmlns:a16="http://schemas.microsoft.com/office/drawing/2014/main" id="{3437896E-4AD8-A9A3-65D0-3012EFE77379}"/>
              </a:ext>
            </a:extLst>
          </p:cNvPr>
          <p:cNvPicPr>
            <a:picLocks noChangeAspect="1"/>
          </p:cNvPicPr>
          <p:nvPr/>
        </p:nvPicPr>
        <p:blipFill>
          <a:blip r:embed="rId3">
            <a:extLst>
              <a:ext uri="{28A0092B-C50C-407E-A947-70E740481C1C}">
                <a14:useLocalDpi xmlns:a14="http://schemas.microsoft.com/office/drawing/2010/main" val="0"/>
              </a:ext>
            </a:extLst>
          </a:blip>
          <a:srcRect t="6422" r="-3" b="11922"/>
          <a:stretch/>
        </p:blipFill>
        <p:spPr>
          <a:xfrm>
            <a:off x="8833282" y="2926080"/>
            <a:ext cx="3358718" cy="3931920"/>
          </a:xfrm>
          <a:prstGeom prst="rect">
            <a:avLst/>
          </a:prstGeom>
        </p:spPr>
      </p:pic>
      <p:sp useBgFill="1">
        <p:nvSpPr>
          <p:cNvPr id="2057" name="Rectangle 2056">
            <a:extLst>
              <a:ext uri="{FF2B5EF4-FFF2-40B4-BE49-F238E27FC236}">
                <a16:creationId xmlns:a16="http://schemas.microsoft.com/office/drawing/2014/main" id="{8390C2DA-FB68-4C85-BCF1-370D2FE7F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33282"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CCE6F-86CC-C9FC-4B4F-D430DDE1BF68}"/>
              </a:ext>
            </a:extLst>
          </p:cNvPr>
          <p:cNvSpPr>
            <a:spLocks noGrp="1"/>
          </p:cNvSpPr>
          <p:nvPr>
            <p:ph type="title"/>
          </p:nvPr>
        </p:nvSpPr>
        <p:spPr>
          <a:xfrm>
            <a:off x="454326" y="622316"/>
            <a:ext cx="7826786" cy="1449675"/>
          </a:xfrm>
        </p:spPr>
        <p:txBody>
          <a:bodyPr vert="horz" wrap="none" lIns="91440" tIns="45720" rIns="91440" bIns="45720" rtlCol="0" anchor="t">
            <a:noAutofit/>
          </a:bodyPr>
          <a:lstStyle/>
          <a:p>
            <a:r>
              <a:rPr lang="en-US" sz="4000" b="1" spc="-300" dirty="0">
                <a:gradFill flip="none" rotWithShape="1">
                  <a:gsLst>
                    <a:gs pos="0">
                      <a:schemeClr val="tx1"/>
                    </a:gs>
                    <a:gs pos="68000">
                      <a:srgbClr val="F1F1F1"/>
                    </a:gs>
                    <a:gs pos="100000">
                      <a:schemeClr val="bg1">
                        <a:lumMod val="11000"/>
                        <a:lumOff val="89000"/>
                      </a:schemeClr>
                    </a:gs>
                  </a:gsLst>
                  <a:lin ang="5400000" scaled="1"/>
                  <a:tileRect/>
                </a:gradFill>
                <a:latin typeface="Montserrat" panose="00000500000000000000" pitchFamily="2" charset="0"/>
              </a:rPr>
              <a:t>Activity 1: </a:t>
            </a:r>
            <a:br>
              <a:rPr lang="en-US" sz="4000" b="1" spc="-300" dirty="0">
                <a:gradFill flip="none" rotWithShape="1">
                  <a:gsLst>
                    <a:gs pos="0">
                      <a:schemeClr val="tx1"/>
                    </a:gs>
                    <a:gs pos="68000">
                      <a:srgbClr val="F1F1F1"/>
                    </a:gs>
                    <a:gs pos="100000">
                      <a:schemeClr val="bg1">
                        <a:lumMod val="11000"/>
                        <a:lumOff val="89000"/>
                      </a:schemeClr>
                    </a:gs>
                  </a:gsLst>
                  <a:lin ang="5400000" scaled="1"/>
                  <a:tileRect/>
                </a:gradFill>
                <a:latin typeface="Montserrat" panose="00000500000000000000" pitchFamily="2" charset="0"/>
              </a:rPr>
            </a:br>
            <a:r>
              <a:rPr lang="en-US" sz="4000" spc="-300" dirty="0">
                <a:gradFill flip="none" rotWithShape="1">
                  <a:gsLst>
                    <a:gs pos="0">
                      <a:schemeClr val="tx1"/>
                    </a:gs>
                    <a:gs pos="68000">
                      <a:srgbClr val="F1F1F1"/>
                    </a:gs>
                    <a:gs pos="100000">
                      <a:schemeClr val="bg1">
                        <a:lumMod val="11000"/>
                        <a:lumOff val="89000"/>
                      </a:schemeClr>
                    </a:gs>
                  </a:gsLst>
                  <a:lin ang="5400000" scaled="1"/>
                  <a:tileRect/>
                </a:gradFill>
                <a:latin typeface="Montserrat" panose="00000500000000000000" pitchFamily="2" charset="0"/>
              </a:rPr>
              <a:t>Artist’s Perspectives on </a:t>
            </a:r>
            <a:br>
              <a:rPr lang="en-US" sz="4000" spc="-300" dirty="0">
                <a:gradFill flip="none" rotWithShape="1">
                  <a:gsLst>
                    <a:gs pos="0">
                      <a:schemeClr val="tx1"/>
                    </a:gs>
                    <a:gs pos="68000">
                      <a:srgbClr val="F1F1F1"/>
                    </a:gs>
                    <a:gs pos="100000">
                      <a:schemeClr val="bg1">
                        <a:lumMod val="11000"/>
                        <a:lumOff val="89000"/>
                      </a:schemeClr>
                    </a:gs>
                  </a:gsLst>
                  <a:lin ang="5400000" scaled="1"/>
                  <a:tileRect/>
                </a:gradFill>
                <a:latin typeface="Montserrat" panose="00000500000000000000" pitchFamily="2" charset="0"/>
              </a:rPr>
            </a:br>
            <a:r>
              <a:rPr lang="en-US" sz="4000" spc="-300" dirty="0">
                <a:gradFill flip="none" rotWithShape="1">
                  <a:gsLst>
                    <a:gs pos="0">
                      <a:schemeClr val="tx1"/>
                    </a:gs>
                    <a:gs pos="68000">
                      <a:srgbClr val="F1F1F1"/>
                    </a:gs>
                    <a:gs pos="100000">
                      <a:schemeClr val="bg1">
                        <a:lumMod val="11000"/>
                        <a:lumOff val="89000"/>
                      </a:schemeClr>
                    </a:gs>
                  </a:gsLst>
                  <a:lin ang="5400000" scaled="1"/>
                  <a:tileRect/>
                </a:gradFill>
                <a:latin typeface="Montserrat" panose="00000500000000000000" pitchFamily="2" charset="0"/>
              </a:rPr>
              <a:t>the Creative Economy</a:t>
            </a:r>
          </a:p>
        </p:txBody>
      </p:sp>
      <p:sp>
        <p:nvSpPr>
          <p:cNvPr id="9" name="TextBox 8">
            <a:extLst>
              <a:ext uri="{FF2B5EF4-FFF2-40B4-BE49-F238E27FC236}">
                <a16:creationId xmlns:a16="http://schemas.microsoft.com/office/drawing/2014/main" id="{98D1681A-B882-BA9B-ADE1-5784508E9DBF}"/>
              </a:ext>
            </a:extLst>
          </p:cNvPr>
          <p:cNvSpPr txBox="1"/>
          <p:nvPr/>
        </p:nvSpPr>
        <p:spPr>
          <a:xfrm>
            <a:off x="826851" y="2568102"/>
            <a:ext cx="7081736" cy="2800767"/>
          </a:xfrm>
          <a:prstGeom prst="rect">
            <a:avLst/>
          </a:prstGeom>
          <a:noFill/>
        </p:spPr>
        <p:txBody>
          <a:bodyPr wrap="square" rtlCol="0">
            <a:spAutoFit/>
          </a:bodyPr>
          <a:lstStyle/>
          <a:p>
            <a:r>
              <a:rPr lang="en-GB" sz="1600" dirty="0">
                <a:solidFill>
                  <a:schemeClr val="bg1"/>
                </a:solidFill>
                <a:latin typeface="Montserrat" panose="00000500000000000000" pitchFamily="2" charset="0"/>
              </a:rPr>
              <a:t>As you listen to Dr ‘H’ Patten and Volley Nchabaleng, think about these questions:</a:t>
            </a:r>
          </a:p>
          <a:p>
            <a:pPr marL="457200" indent="-457200">
              <a:buFont typeface="+mj-lt"/>
              <a:buAutoNum type="arabicPeriod"/>
            </a:pPr>
            <a:endParaRPr lang="en-GB" sz="1600" dirty="0">
              <a:solidFill>
                <a:schemeClr val="bg1"/>
              </a:solidFill>
              <a:latin typeface="Montserrat" panose="00000500000000000000" pitchFamily="2" charset="0"/>
            </a:endParaRPr>
          </a:p>
          <a:p>
            <a:pPr marL="457200" indent="-457200">
              <a:buFont typeface="+mj-lt"/>
              <a:buAutoNum type="arabicPeriod"/>
            </a:pPr>
            <a:r>
              <a:rPr lang="en-GB" sz="1600" dirty="0">
                <a:solidFill>
                  <a:schemeClr val="bg1"/>
                </a:solidFill>
                <a:latin typeface="Montserrat" panose="00000500000000000000" pitchFamily="2" charset="0"/>
              </a:rPr>
              <a:t>What struck you most about each artist's stories?  </a:t>
            </a:r>
          </a:p>
          <a:p>
            <a:pPr marL="457200" indent="-457200">
              <a:buFont typeface="+mj-lt"/>
              <a:buAutoNum type="arabicPeriod"/>
            </a:pPr>
            <a:endParaRPr lang="en-GB" sz="1600" dirty="0">
              <a:solidFill>
                <a:schemeClr val="bg1"/>
              </a:solidFill>
              <a:latin typeface="Montserrat" panose="00000500000000000000" pitchFamily="2" charset="0"/>
            </a:endParaRPr>
          </a:p>
          <a:p>
            <a:pPr marL="457200" indent="-457200">
              <a:buFont typeface="+mj-lt"/>
              <a:buAutoNum type="arabicPeriod"/>
            </a:pPr>
            <a:r>
              <a:rPr lang="en-GB" sz="1600" dirty="0">
                <a:solidFill>
                  <a:schemeClr val="bg1"/>
                </a:solidFill>
                <a:latin typeface="Montserrat" panose="00000500000000000000" pitchFamily="2" charset="0"/>
              </a:rPr>
              <a:t>Do you relate to either of the artists? How?  </a:t>
            </a:r>
          </a:p>
          <a:p>
            <a:pPr marL="457200" indent="-457200">
              <a:buFont typeface="+mj-lt"/>
              <a:buAutoNum type="arabicPeriod"/>
            </a:pPr>
            <a:endParaRPr lang="en-GB" sz="1600" dirty="0">
              <a:solidFill>
                <a:schemeClr val="bg1"/>
              </a:solidFill>
              <a:latin typeface="Montserrat" panose="00000500000000000000" pitchFamily="2" charset="0"/>
            </a:endParaRPr>
          </a:p>
          <a:p>
            <a:pPr marL="457200" indent="-457200">
              <a:buFont typeface="+mj-lt"/>
              <a:buAutoNum type="arabicPeriod"/>
            </a:pPr>
            <a:r>
              <a:rPr lang="en-GB" sz="1600" dirty="0">
                <a:solidFill>
                  <a:schemeClr val="bg1"/>
                </a:solidFill>
                <a:latin typeface="Montserrat" panose="00000500000000000000" pitchFamily="2" charset="0"/>
              </a:rPr>
              <a:t>What similarities do you notice between the two artists?  </a:t>
            </a:r>
          </a:p>
          <a:p>
            <a:pPr marL="457200" indent="-457200">
              <a:buFont typeface="+mj-lt"/>
              <a:buAutoNum type="arabicPeriod"/>
            </a:pPr>
            <a:endParaRPr lang="en-GB" sz="1600" dirty="0">
              <a:solidFill>
                <a:schemeClr val="bg1"/>
              </a:solidFill>
              <a:latin typeface="Montserrat" panose="00000500000000000000" pitchFamily="2" charset="0"/>
            </a:endParaRPr>
          </a:p>
          <a:p>
            <a:pPr marL="457200" indent="-457200">
              <a:buFont typeface="+mj-lt"/>
              <a:buAutoNum type="arabicPeriod"/>
            </a:pPr>
            <a:r>
              <a:rPr lang="en-GB" sz="1600" dirty="0">
                <a:solidFill>
                  <a:schemeClr val="bg1"/>
                </a:solidFill>
                <a:latin typeface="Montserrat" panose="00000500000000000000" pitchFamily="2" charset="0"/>
              </a:rPr>
              <a:t>How do their stories connect to broader themes in the Creative Economy? </a:t>
            </a:r>
          </a:p>
        </p:txBody>
      </p:sp>
    </p:spTree>
    <p:extLst>
      <p:ext uri="{BB962C8B-B14F-4D97-AF65-F5344CB8AC3E}">
        <p14:creationId xmlns:p14="http://schemas.microsoft.com/office/powerpoint/2010/main" val="154036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4" name="Picture 3" descr="A face made of metal and a knife and fork">
            <a:extLst>
              <a:ext uri="{FF2B5EF4-FFF2-40B4-BE49-F238E27FC236}">
                <a16:creationId xmlns:a16="http://schemas.microsoft.com/office/drawing/2014/main" id="{5E141A8E-D20D-7281-D181-82E3DB69C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90" y="126123"/>
            <a:ext cx="4612895" cy="6150526"/>
          </a:xfrm>
          <a:prstGeom prst="rect">
            <a:avLst/>
          </a:prstGeom>
        </p:spPr>
      </p:pic>
      <p:sp>
        <p:nvSpPr>
          <p:cNvPr id="5" name="TextBox 4">
            <a:extLst>
              <a:ext uri="{FF2B5EF4-FFF2-40B4-BE49-F238E27FC236}">
                <a16:creationId xmlns:a16="http://schemas.microsoft.com/office/drawing/2014/main" id="{0C928A7F-920F-5B29-92E6-23D37E5FD54D}"/>
              </a:ext>
            </a:extLst>
          </p:cNvPr>
          <p:cNvSpPr txBox="1"/>
          <p:nvPr/>
        </p:nvSpPr>
        <p:spPr>
          <a:xfrm>
            <a:off x="303438" y="6276649"/>
            <a:ext cx="4280597" cy="523220"/>
          </a:xfrm>
          <a:prstGeom prst="rect">
            <a:avLst/>
          </a:prstGeom>
          <a:noFill/>
        </p:spPr>
        <p:txBody>
          <a:bodyPr wrap="square" rtlCol="0">
            <a:spAutoFit/>
          </a:bodyPr>
          <a:lstStyle/>
          <a:p>
            <a:r>
              <a:rPr lang="en-GB" sz="1400" dirty="0">
                <a:latin typeface="Montserrat" panose="00000500000000000000" pitchFamily="2" charset="0"/>
              </a:rPr>
              <a:t>Artwork by Mozambican sculptor </a:t>
            </a:r>
            <a:r>
              <a:rPr lang="en-GB" sz="1400" dirty="0" err="1">
                <a:effectLst/>
                <a:latin typeface="Montserrat" panose="00000500000000000000" pitchFamily="2" charset="0"/>
                <a:ea typeface="Aptos" panose="020B0004020202020204" pitchFamily="34" charset="0"/>
                <a:cs typeface="Aptos" panose="020B0004020202020204" pitchFamily="34" charset="0"/>
              </a:rPr>
              <a:t>Mulhuvela</a:t>
            </a:r>
            <a:r>
              <a:rPr lang="en-GB" sz="1400" dirty="0">
                <a:effectLst/>
                <a:latin typeface="Montserrat" panose="00000500000000000000" pitchFamily="2" charset="0"/>
                <a:ea typeface="Aptos" panose="020B0004020202020204" pitchFamily="34" charset="0"/>
                <a:cs typeface="Aptos" panose="020B0004020202020204" pitchFamily="34" charset="0"/>
              </a:rPr>
              <a:t> </a:t>
            </a:r>
            <a:r>
              <a:rPr lang="en-GB" sz="1400" dirty="0" err="1">
                <a:effectLst/>
                <a:latin typeface="Montserrat" panose="00000500000000000000" pitchFamily="2" charset="0"/>
                <a:ea typeface="Aptos" panose="020B0004020202020204" pitchFamily="34" charset="0"/>
                <a:cs typeface="Aptos" panose="020B0004020202020204" pitchFamily="34" charset="0"/>
              </a:rPr>
              <a:t>Mazuze</a:t>
            </a:r>
            <a:r>
              <a:rPr lang="en-GB" sz="1400" dirty="0">
                <a:effectLst/>
                <a:latin typeface="Montserrat" panose="00000500000000000000" pitchFamily="2" charset="0"/>
                <a:ea typeface="Aptos" panose="020B0004020202020204" pitchFamily="34" charset="0"/>
              </a:rPr>
              <a:t> </a:t>
            </a:r>
            <a:endParaRPr lang="en-GB" sz="1400" dirty="0">
              <a:latin typeface="Montserrat" panose="00000500000000000000" pitchFamily="2" charset="0"/>
            </a:endParaRPr>
          </a:p>
        </p:txBody>
      </p:sp>
      <p:sp>
        <p:nvSpPr>
          <p:cNvPr id="6" name="TextBox 5">
            <a:extLst>
              <a:ext uri="{FF2B5EF4-FFF2-40B4-BE49-F238E27FC236}">
                <a16:creationId xmlns:a16="http://schemas.microsoft.com/office/drawing/2014/main" id="{A6726373-E019-EBC8-B755-3EB4A28D2DD3}"/>
              </a:ext>
            </a:extLst>
          </p:cNvPr>
          <p:cNvSpPr txBox="1"/>
          <p:nvPr/>
        </p:nvSpPr>
        <p:spPr>
          <a:xfrm>
            <a:off x="5252936" y="428017"/>
            <a:ext cx="6478621" cy="1938992"/>
          </a:xfrm>
          <a:prstGeom prst="rect">
            <a:avLst/>
          </a:prstGeom>
          <a:noFill/>
        </p:spPr>
        <p:txBody>
          <a:bodyPr wrap="square" rtlCol="0">
            <a:spAutoFit/>
          </a:bodyPr>
          <a:lstStyle/>
          <a:p>
            <a:r>
              <a:rPr lang="en-GB" sz="4000" b="1" dirty="0">
                <a:solidFill>
                  <a:schemeClr val="bg1"/>
                </a:solidFill>
                <a:latin typeface="Montserrat" panose="00000500000000000000" pitchFamily="2" charset="0"/>
              </a:rPr>
              <a:t>Activity 2: </a:t>
            </a:r>
            <a:r>
              <a:rPr lang="en-GB" sz="4000" dirty="0">
                <a:solidFill>
                  <a:schemeClr val="bg1"/>
                </a:solidFill>
                <a:latin typeface="Montserrat" panose="00000500000000000000" pitchFamily="2" charset="0"/>
              </a:rPr>
              <a:t>Talking About Your Artistic Identity</a:t>
            </a:r>
          </a:p>
        </p:txBody>
      </p:sp>
      <p:sp>
        <p:nvSpPr>
          <p:cNvPr id="7" name="TextBox 6">
            <a:extLst>
              <a:ext uri="{FF2B5EF4-FFF2-40B4-BE49-F238E27FC236}">
                <a16:creationId xmlns:a16="http://schemas.microsoft.com/office/drawing/2014/main" id="{CB31C60E-0ED0-A06C-7D54-527145A6E26D}"/>
              </a:ext>
            </a:extLst>
          </p:cNvPr>
          <p:cNvSpPr txBox="1"/>
          <p:nvPr/>
        </p:nvSpPr>
        <p:spPr>
          <a:xfrm>
            <a:off x="5252936" y="2952109"/>
            <a:ext cx="6050605" cy="2862322"/>
          </a:xfrm>
          <a:prstGeom prst="rect">
            <a:avLst/>
          </a:prstGeom>
          <a:noFill/>
        </p:spPr>
        <p:txBody>
          <a:bodyPr wrap="square" rtlCol="0">
            <a:spAutoFit/>
          </a:bodyPr>
          <a:lstStyle/>
          <a:p>
            <a:pPr marL="342900" indent="-342900">
              <a:buFont typeface="+mj-lt"/>
              <a:buAutoNum type="arabicPeriod"/>
            </a:pPr>
            <a:r>
              <a:rPr lang="en-GB" dirty="0">
                <a:latin typeface="Montserrat" panose="00000500000000000000" pitchFamily="2" charset="0"/>
              </a:rPr>
              <a:t>What type of art do you create or are inspired to create? </a:t>
            </a:r>
          </a:p>
          <a:p>
            <a:pPr marL="342900" indent="-342900">
              <a:buFont typeface="+mj-lt"/>
              <a:buAutoNum type="arabicPeriod"/>
            </a:pPr>
            <a:endParaRPr lang="en-GB" dirty="0">
              <a:latin typeface="Montserrat" panose="00000500000000000000" pitchFamily="2" charset="0"/>
            </a:endParaRPr>
          </a:p>
          <a:p>
            <a:pPr marL="342900" indent="-342900">
              <a:buFont typeface="+mj-lt"/>
              <a:buAutoNum type="arabicPeriod"/>
            </a:pPr>
            <a:r>
              <a:rPr lang="en-GB" dirty="0">
                <a:latin typeface="Montserrat" panose="00000500000000000000" pitchFamily="2" charset="0"/>
              </a:rPr>
              <a:t>How does your art draw on your cultural heritage?  </a:t>
            </a:r>
          </a:p>
          <a:p>
            <a:pPr marL="342900" indent="-342900">
              <a:buFont typeface="+mj-lt"/>
              <a:buAutoNum type="arabicPeriod"/>
            </a:pPr>
            <a:endParaRPr lang="en-GB" dirty="0">
              <a:latin typeface="Montserrat" panose="00000500000000000000" pitchFamily="2" charset="0"/>
            </a:endParaRPr>
          </a:p>
          <a:p>
            <a:pPr marL="342900" indent="-342900">
              <a:buFont typeface="+mj-lt"/>
              <a:buAutoNum type="arabicPeriod"/>
            </a:pPr>
            <a:r>
              <a:rPr lang="en-GB" dirty="0">
                <a:latin typeface="Montserrat" panose="00000500000000000000" pitchFamily="2" charset="0"/>
              </a:rPr>
              <a:t>Why do you want to pursue creative work as a business? </a:t>
            </a:r>
          </a:p>
          <a:p>
            <a:pPr marL="342900" indent="-342900">
              <a:buFont typeface="+mj-lt"/>
              <a:buAutoNum type="arabicPeriod"/>
            </a:pPr>
            <a:endParaRPr lang="en-GB" dirty="0">
              <a:latin typeface="Montserrat" panose="00000500000000000000" pitchFamily="2" charset="0"/>
            </a:endParaRPr>
          </a:p>
          <a:p>
            <a:pPr marL="342900" indent="-342900">
              <a:buFont typeface="+mj-lt"/>
              <a:buAutoNum type="arabicPeriod"/>
            </a:pPr>
            <a:r>
              <a:rPr lang="en-GB" dirty="0">
                <a:latin typeface="Montserrat" panose="00000500000000000000" pitchFamily="2" charset="0"/>
              </a:rPr>
              <a:t>How will you (or do you) earn a living from it? </a:t>
            </a:r>
          </a:p>
        </p:txBody>
      </p:sp>
    </p:spTree>
    <p:extLst>
      <p:ext uri="{BB962C8B-B14F-4D97-AF65-F5344CB8AC3E}">
        <p14:creationId xmlns:p14="http://schemas.microsoft.com/office/powerpoint/2010/main" val="371333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6FC6F5CF-7257-57D6-2DDA-2816A3BC75BE}"/>
            </a:ext>
          </a:extLst>
        </p:cNvPr>
        <p:cNvGrpSpPr/>
        <p:nvPr/>
      </p:nvGrpSpPr>
      <p:grpSpPr>
        <a:xfrm>
          <a:off x="0" y="0"/>
          <a:ext cx="0" cy="0"/>
          <a:chOff x="0" y="0"/>
          <a:chExt cx="0" cy="0"/>
        </a:xfrm>
      </p:grpSpPr>
      <p:pic>
        <p:nvPicPr>
          <p:cNvPr id="4" name="Picture 3" descr="A diagram of the benefits of the creative economy">
            <a:extLst>
              <a:ext uri="{FF2B5EF4-FFF2-40B4-BE49-F238E27FC236}">
                <a16:creationId xmlns:a16="http://schemas.microsoft.com/office/drawing/2014/main" id="{9E6277B3-E6C3-BC68-602E-0E3B6D6C9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104" y="155497"/>
            <a:ext cx="6539947" cy="6539947"/>
          </a:xfrm>
          <a:prstGeom prst="rect">
            <a:avLst/>
          </a:prstGeom>
          <a:ln w="190500" cap="flat" cmpd="thinThick">
            <a:solidFill>
              <a:srgbClr val="FFFFFF"/>
            </a:solidFill>
            <a:prstDash val="solid"/>
            <a:round/>
          </a:ln>
        </p:spPr>
      </p:pic>
    </p:spTree>
    <p:extLst>
      <p:ext uri="{BB962C8B-B14F-4D97-AF65-F5344CB8AC3E}">
        <p14:creationId xmlns:p14="http://schemas.microsoft.com/office/powerpoint/2010/main" val="3673376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FFAC-7901-49EF-7AE3-D0D011E5854F}"/>
              </a:ext>
            </a:extLst>
          </p:cNvPr>
          <p:cNvSpPr>
            <a:spLocks noGrp="1"/>
          </p:cNvSpPr>
          <p:nvPr>
            <p:ph type="title"/>
          </p:nvPr>
        </p:nvSpPr>
        <p:spPr>
          <a:xfrm>
            <a:off x="575553" y="870964"/>
            <a:ext cx="11040893" cy="1325563"/>
          </a:xfrm>
        </p:spPr>
        <p:txBody>
          <a:bodyPr>
            <a:normAutofit/>
          </a:bodyPr>
          <a:lstStyle/>
          <a:p>
            <a:pPr algn="ctr"/>
            <a:r>
              <a:rPr lang="en-GB" sz="4400" dirty="0">
                <a:solidFill>
                  <a:schemeClr val="bg1"/>
                </a:solidFill>
                <a:latin typeface="Montserrat" panose="00000500000000000000" pitchFamily="2" charset="0"/>
              </a:rPr>
              <a:t>What are the Different Types of Creative Businesses? </a:t>
            </a:r>
          </a:p>
        </p:txBody>
      </p:sp>
      <p:sp>
        <p:nvSpPr>
          <p:cNvPr id="3" name="TextBox 2">
            <a:extLst>
              <a:ext uri="{FF2B5EF4-FFF2-40B4-BE49-F238E27FC236}">
                <a16:creationId xmlns:a16="http://schemas.microsoft.com/office/drawing/2014/main" id="{0868928A-25EF-1A69-5B23-E8EC4727D621}"/>
              </a:ext>
            </a:extLst>
          </p:cNvPr>
          <p:cNvSpPr txBox="1"/>
          <p:nvPr/>
        </p:nvSpPr>
        <p:spPr>
          <a:xfrm>
            <a:off x="1660188" y="2555848"/>
            <a:ext cx="3608962" cy="707886"/>
          </a:xfrm>
          <a:prstGeom prst="rect">
            <a:avLst/>
          </a:prstGeom>
          <a:noFill/>
        </p:spPr>
        <p:txBody>
          <a:bodyPr wrap="square" rtlCol="0">
            <a:spAutoFit/>
          </a:bodyPr>
          <a:lstStyle/>
          <a:p>
            <a:r>
              <a:rPr lang="en-GB" sz="4000" dirty="0">
                <a:latin typeface="Montserrat" panose="00000500000000000000" pitchFamily="2" charset="0"/>
              </a:rPr>
              <a:t>Types of Skill</a:t>
            </a:r>
          </a:p>
        </p:txBody>
      </p:sp>
      <p:sp>
        <p:nvSpPr>
          <p:cNvPr id="4" name="TextBox 3">
            <a:extLst>
              <a:ext uri="{FF2B5EF4-FFF2-40B4-BE49-F238E27FC236}">
                <a16:creationId xmlns:a16="http://schemas.microsoft.com/office/drawing/2014/main" id="{1C51CD59-7522-15F0-CA25-3E21F7E3638D}"/>
              </a:ext>
            </a:extLst>
          </p:cNvPr>
          <p:cNvSpPr txBox="1"/>
          <p:nvPr/>
        </p:nvSpPr>
        <p:spPr>
          <a:xfrm>
            <a:off x="5722375" y="2555848"/>
            <a:ext cx="5093110" cy="707886"/>
          </a:xfrm>
          <a:prstGeom prst="rect">
            <a:avLst/>
          </a:prstGeom>
          <a:noFill/>
        </p:spPr>
        <p:txBody>
          <a:bodyPr wrap="square" rtlCol="0">
            <a:spAutoFit/>
          </a:bodyPr>
          <a:lstStyle/>
          <a:p>
            <a:pPr algn="ctr"/>
            <a:r>
              <a:rPr lang="en-GB" sz="4000" dirty="0">
                <a:latin typeface="Montserrat" panose="00000500000000000000" pitchFamily="2" charset="0"/>
              </a:rPr>
              <a:t>Types of Business</a:t>
            </a:r>
          </a:p>
        </p:txBody>
      </p:sp>
      <p:pic>
        <p:nvPicPr>
          <p:cNvPr id="4102" name="Picture 6" descr="A person holding a video game controller">
            <a:extLst>
              <a:ext uri="{FF2B5EF4-FFF2-40B4-BE49-F238E27FC236}">
                <a16:creationId xmlns:a16="http://schemas.microsoft.com/office/drawing/2014/main" id="{F69C1CDC-09DC-B06C-F5FC-F471468C7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184" y="3623055"/>
            <a:ext cx="3249240" cy="21661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44D8DD4-011E-0D4D-D542-1D0CF5991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802" y="3623055"/>
            <a:ext cx="3072117" cy="210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9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AC7430F-7D92-7585-5AF7-D0D3B699391C}"/>
              </a:ext>
            </a:extLst>
          </p:cNvPr>
          <p:cNvGraphicFramePr>
            <a:graphicFrameLocks noGrp="1"/>
          </p:cNvGraphicFramePr>
          <p:nvPr>
            <p:extLst>
              <p:ext uri="{D42A27DB-BD31-4B8C-83A1-F6EECF244321}">
                <p14:modId xmlns:p14="http://schemas.microsoft.com/office/powerpoint/2010/main" val="2733889333"/>
              </p:ext>
            </p:extLst>
          </p:nvPr>
        </p:nvGraphicFramePr>
        <p:xfrm>
          <a:off x="3986297" y="2168988"/>
          <a:ext cx="6504502" cy="4429370"/>
        </p:xfrm>
        <a:graphic>
          <a:graphicData uri="http://schemas.openxmlformats.org/drawingml/2006/table">
            <a:tbl>
              <a:tblPr firstRow="1"/>
              <a:tblGrid>
                <a:gridCol w="251186">
                  <a:extLst>
                    <a:ext uri="{9D8B030D-6E8A-4147-A177-3AD203B41FA5}">
                      <a16:colId xmlns:a16="http://schemas.microsoft.com/office/drawing/2014/main" val="1600592717"/>
                    </a:ext>
                  </a:extLst>
                </a:gridCol>
                <a:gridCol w="1742915">
                  <a:extLst>
                    <a:ext uri="{9D8B030D-6E8A-4147-A177-3AD203B41FA5}">
                      <a16:colId xmlns:a16="http://schemas.microsoft.com/office/drawing/2014/main" val="3180745294"/>
                    </a:ext>
                  </a:extLst>
                </a:gridCol>
                <a:gridCol w="4510401">
                  <a:extLst>
                    <a:ext uri="{9D8B030D-6E8A-4147-A177-3AD203B41FA5}">
                      <a16:colId xmlns:a16="http://schemas.microsoft.com/office/drawing/2014/main" val="4167936270"/>
                    </a:ext>
                  </a:extLst>
                </a:gridCol>
              </a:tblGrid>
              <a:tr h="264483">
                <a:tc gridSpan="3">
                  <a:txBody>
                    <a:bodyPr/>
                    <a:lstStyle/>
                    <a:p>
                      <a:pPr algn="l" rtl="0" fontAlgn="base">
                        <a:lnSpc>
                          <a:spcPts val="1380"/>
                        </a:lnSpc>
                      </a:pPr>
                      <a:r>
                        <a:rPr lang="en-ZA" sz="1400" b="1" i="0" dirty="0">
                          <a:solidFill>
                            <a:schemeClr val="bg1"/>
                          </a:solidFill>
                          <a:effectLst/>
                          <a:latin typeface="Montserrat" panose="00000500000000000000" pitchFamily="2" charset="0"/>
                        </a:rPr>
                        <a:t>Classification of Creative Industries</a:t>
                      </a:r>
                      <a:r>
                        <a:rPr lang="en-ZA" sz="1400" b="0" i="0" dirty="0">
                          <a:solidFill>
                            <a:schemeClr val="bg1"/>
                          </a:solidFill>
                          <a:effectLst/>
                          <a:latin typeface="Montserrat" panose="00000500000000000000" pitchFamily="2" charset="0"/>
                        </a:rPr>
                        <a:t>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6146963"/>
                  </a:ext>
                </a:extLst>
              </a:tr>
              <a:tr h="952059">
                <a:tc>
                  <a:txBody>
                    <a:bodyPr/>
                    <a:lstStyle/>
                    <a:p>
                      <a:pPr algn="l" rtl="0" fontAlgn="base">
                        <a:lnSpc>
                          <a:spcPts val="1380"/>
                        </a:lnSpc>
                      </a:pPr>
                      <a:r>
                        <a:rPr lang="en-ZA" sz="1400" b="0" i="0" dirty="0">
                          <a:solidFill>
                            <a:schemeClr val="bg1"/>
                          </a:solidFill>
                          <a:effectLst/>
                          <a:latin typeface="Montserrat" panose="00000500000000000000" pitchFamily="2" charset="0"/>
                        </a:rPr>
                        <a:t>1 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400" b="1" i="0" dirty="0">
                          <a:solidFill>
                            <a:schemeClr val="bg1"/>
                          </a:solidFill>
                          <a:effectLst/>
                          <a:latin typeface="Montserrat" panose="00000500000000000000" pitchFamily="2" charset="0"/>
                        </a:rPr>
                        <a:t>Heritage</a:t>
                      </a:r>
                      <a:r>
                        <a:rPr lang="en-ZA" sz="1400" b="0" i="0" dirty="0">
                          <a:solidFill>
                            <a:schemeClr val="bg1"/>
                          </a:solidFill>
                          <a:effectLst/>
                          <a:latin typeface="Montserrat" panose="00000500000000000000" pitchFamily="2" charset="0"/>
                        </a:rPr>
                        <a:t>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marL="285750" indent="-285750" algn="l" rtl="0" fontAlgn="base">
                        <a:lnSpc>
                          <a:spcPts val="1380"/>
                        </a:lnSpc>
                        <a:buFont typeface="Arial" panose="020B0604020202020204" pitchFamily="34" charset="0"/>
                        <a:buChar char="•"/>
                      </a:pPr>
                      <a:r>
                        <a:rPr lang="en-ZA" sz="1400" b="0" i="0" dirty="0">
                          <a:solidFill>
                            <a:schemeClr val="bg1"/>
                          </a:solidFill>
                          <a:effectLst/>
                          <a:latin typeface="Montserrat" panose="00000500000000000000" pitchFamily="2" charset="0"/>
                        </a:rPr>
                        <a:t>Cultural sites (archaeological sites, museums, libraries, exhibitions, etc.) </a:t>
                      </a:r>
                    </a:p>
                    <a:p>
                      <a:pPr marL="285750" indent="-285750" algn="l" rtl="0" fontAlgn="base">
                        <a:lnSpc>
                          <a:spcPts val="1380"/>
                        </a:lnSpc>
                        <a:buFont typeface="Arial" panose="020B0604020202020204" pitchFamily="34" charset="0"/>
                        <a:buChar char="•"/>
                      </a:pPr>
                      <a:r>
                        <a:rPr lang="en-ZA" sz="1400" b="0" i="0" dirty="0">
                          <a:solidFill>
                            <a:schemeClr val="bg1"/>
                          </a:solidFill>
                          <a:effectLst/>
                          <a:latin typeface="Montserrat" panose="00000500000000000000" pitchFamily="2" charset="0"/>
                        </a:rPr>
                        <a:t>Traditional cultural expressions (art, crafts, festivals, celebrations)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10547006"/>
                  </a:ext>
                </a:extLst>
              </a:tr>
              <a:tr h="838364">
                <a:tc>
                  <a:txBody>
                    <a:bodyPr/>
                    <a:lstStyle/>
                    <a:p>
                      <a:pPr algn="l" rtl="0" fontAlgn="base">
                        <a:lnSpc>
                          <a:spcPts val="1380"/>
                        </a:lnSpc>
                      </a:pPr>
                      <a:r>
                        <a:rPr lang="en-ZA" sz="1400" b="0" i="0">
                          <a:solidFill>
                            <a:schemeClr val="bg1"/>
                          </a:solidFill>
                          <a:effectLst/>
                          <a:latin typeface="Montserrat" panose="00000500000000000000" pitchFamily="2" charset="0"/>
                        </a:rPr>
                        <a:t>2 </a:t>
                      </a:r>
                      <a:endParaRPr lang="en-ZA" sz="14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400" b="1" i="0">
                          <a:solidFill>
                            <a:schemeClr val="bg1"/>
                          </a:solidFill>
                          <a:effectLst/>
                          <a:latin typeface="Montserrat" panose="00000500000000000000" pitchFamily="2" charset="0"/>
                        </a:rPr>
                        <a:t>Arts</a:t>
                      </a:r>
                      <a:r>
                        <a:rPr lang="en-ZA" sz="1400" b="0" i="0">
                          <a:solidFill>
                            <a:schemeClr val="bg1"/>
                          </a:solidFill>
                          <a:effectLst/>
                          <a:latin typeface="Montserrat" panose="00000500000000000000" pitchFamily="2" charset="0"/>
                        </a:rPr>
                        <a:t> </a:t>
                      </a:r>
                      <a:endParaRPr lang="en-ZA" sz="14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marL="285750" indent="-285750" algn="l" rtl="0" fontAlgn="base">
                        <a:lnSpc>
                          <a:spcPts val="1200"/>
                        </a:lnSpc>
                        <a:buFont typeface="Arial" panose="020B0604020202020204" pitchFamily="34" charset="0"/>
                        <a:buChar char="•"/>
                      </a:pPr>
                      <a:r>
                        <a:rPr lang="en-GB" sz="1400" b="0" i="0" dirty="0">
                          <a:solidFill>
                            <a:schemeClr val="bg1"/>
                          </a:solidFill>
                          <a:effectLst/>
                          <a:latin typeface="Montserrat" panose="00000500000000000000" pitchFamily="2" charset="0"/>
                        </a:rPr>
                        <a:t>Visual arts (paintings, sculptures, photography, and antiques) </a:t>
                      </a:r>
                    </a:p>
                    <a:p>
                      <a:pPr marL="285750" indent="-285750" algn="l" rtl="0" fontAlgn="base">
                        <a:lnSpc>
                          <a:spcPts val="1200"/>
                        </a:lnSpc>
                        <a:buFont typeface="Arial" panose="020B0604020202020204" pitchFamily="34" charset="0"/>
                        <a:buChar char="•"/>
                      </a:pPr>
                      <a:r>
                        <a:rPr lang="en-GB" sz="1400" b="0" i="0" dirty="0">
                          <a:solidFill>
                            <a:schemeClr val="bg1"/>
                          </a:solidFill>
                          <a:effectLst/>
                          <a:latin typeface="Montserrat" panose="00000500000000000000" pitchFamily="2" charset="0"/>
                        </a:rPr>
                        <a:t>Performing arts (live music, theatre, dance, opera, circus, puppetry, etc.)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93263589"/>
                  </a:ext>
                </a:extLst>
              </a:tr>
              <a:tr h="956572">
                <a:tc>
                  <a:txBody>
                    <a:bodyPr/>
                    <a:lstStyle/>
                    <a:p>
                      <a:pPr algn="l" rtl="0" fontAlgn="base">
                        <a:lnSpc>
                          <a:spcPts val="1380"/>
                        </a:lnSpc>
                      </a:pPr>
                      <a:r>
                        <a:rPr lang="en-ZA" sz="1400" b="0" i="0">
                          <a:solidFill>
                            <a:schemeClr val="bg1"/>
                          </a:solidFill>
                          <a:effectLst/>
                          <a:latin typeface="Montserrat" panose="00000500000000000000" pitchFamily="2" charset="0"/>
                        </a:rPr>
                        <a:t>3 </a:t>
                      </a:r>
                      <a:endParaRPr lang="en-ZA" sz="14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400" b="1" i="0" dirty="0">
                          <a:solidFill>
                            <a:schemeClr val="bg1"/>
                          </a:solidFill>
                          <a:effectLst/>
                          <a:latin typeface="Montserrat" panose="00000500000000000000" pitchFamily="2" charset="0"/>
                        </a:rPr>
                        <a:t>Media</a:t>
                      </a:r>
                      <a:r>
                        <a:rPr lang="en-ZA" sz="1400" b="0" i="0" dirty="0">
                          <a:solidFill>
                            <a:schemeClr val="bg1"/>
                          </a:solidFill>
                          <a:effectLst/>
                          <a:latin typeface="Montserrat" panose="00000500000000000000" pitchFamily="2" charset="0"/>
                        </a:rPr>
                        <a:t>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marL="285750" indent="-285750" algn="l" rtl="0" fontAlgn="base">
                        <a:lnSpc>
                          <a:spcPts val="1380"/>
                        </a:lnSpc>
                        <a:buFont typeface="Arial" panose="020B0604020202020204" pitchFamily="34" charset="0"/>
                        <a:buChar char="•"/>
                      </a:pPr>
                      <a:r>
                        <a:rPr lang="en-GB" sz="1400" b="0" i="0" dirty="0">
                          <a:solidFill>
                            <a:schemeClr val="bg1"/>
                          </a:solidFill>
                          <a:effectLst/>
                          <a:latin typeface="Montserrat" panose="00000500000000000000" pitchFamily="2" charset="0"/>
                        </a:rPr>
                        <a:t>Publishing and printed media (books, press, and other publications) </a:t>
                      </a:r>
                    </a:p>
                    <a:p>
                      <a:pPr marL="285750" indent="-285750" algn="l" rtl="0" fontAlgn="base">
                        <a:lnSpc>
                          <a:spcPts val="1380"/>
                        </a:lnSpc>
                        <a:buFont typeface="Arial" panose="020B0604020202020204" pitchFamily="34" charset="0"/>
                        <a:buChar char="•"/>
                      </a:pPr>
                      <a:r>
                        <a:rPr lang="en-GB" sz="1400" b="0" i="0" dirty="0">
                          <a:solidFill>
                            <a:schemeClr val="bg1"/>
                          </a:solidFill>
                          <a:effectLst/>
                          <a:latin typeface="Montserrat" panose="00000500000000000000" pitchFamily="2" charset="0"/>
                        </a:rPr>
                        <a:t>Audiovisuals (film, television, radio, and other broadcasting)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795335460"/>
                  </a:ext>
                </a:extLst>
              </a:tr>
              <a:tr h="1411293">
                <a:tc>
                  <a:txBody>
                    <a:bodyPr/>
                    <a:lstStyle/>
                    <a:p>
                      <a:pPr algn="l" rtl="0" fontAlgn="base">
                        <a:lnSpc>
                          <a:spcPts val="1380"/>
                        </a:lnSpc>
                      </a:pPr>
                      <a:r>
                        <a:rPr lang="en-ZA" sz="1400" b="0" i="0" dirty="0">
                          <a:solidFill>
                            <a:schemeClr val="bg1"/>
                          </a:solidFill>
                          <a:effectLst/>
                          <a:latin typeface="Montserrat" panose="00000500000000000000" pitchFamily="2" charset="0"/>
                        </a:rPr>
                        <a:t>4 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400" b="1" i="0" dirty="0">
                          <a:solidFill>
                            <a:schemeClr val="bg1"/>
                          </a:solidFill>
                          <a:effectLst/>
                          <a:latin typeface="Montserrat" panose="00000500000000000000" pitchFamily="2" charset="0"/>
                        </a:rPr>
                        <a:t>Functional Creations</a:t>
                      </a:r>
                      <a:r>
                        <a:rPr lang="en-ZA" sz="1400" b="0" i="0" dirty="0">
                          <a:solidFill>
                            <a:schemeClr val="bg1"/>
                          </a:solidFill>
                          <a:effectLst/>
                          <a:latin typeface="Montserrat" panose="00000500000000000000" pitchFamily="2" charset="0"/>
                        </a:rPr>
                        <a:t> </a:t>
                      </a:r>
                      <a:endParaRPr lang="en-ZA" sz="14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marL="285750" indent="-285750" algn="l" rtl="0" fontAlgn="base">
                        <a:lnSpc>
                          <a:spcPts val="1380"/>
                        </a:lnSpc>
                        <a:buFont typeface="Arial" panose="020B0604020202020204" pitchFamily="34" charset="0"/>
                        <a:buChar char="•"/>
                      </a:pPr>
                      <a:r>
                        <a:rPr lang="en-GB" sz="1400" b="0" i="0" dirty="0">
                          <a:solidFill>
                            <a:schemeClr val="bg1"/>
                          </a:solidFill>
                          <a:effectLst/>
                          <a:latin typeface="Montserrat" panose="00000500000000000000" pitchFamily="2" charset="0"/>
                        </a:rPr>
                        <a:t>Design (interior, graphic, fashion, jewellery, and toys) </a:t>
                      </a:r>
                    </a:p>
                    <a:p>
                      <a:pPr marL="285750" indent="-285750" algn="l" rtl="0" fontAlgn="base">
                        <a:lnSpc>
                          <a:spcPts val="1380"/>
                        </a:lnSpc>
                        <a:buFont typeface="Arial" panose="020B0604020202020204" pitchFamily="34" charset="0"/>
                        <a:buChar char="•"/>
                      </a:pPr>
                      <a:r>
                        <a:rPr lang="en-GB" sz="1400" b="0" i="0" dirty="0">
                          <a:solidFill>
                            <a:schemeClr val="bg1"/>
                          </a:solidFill>
                          <a:effectLst/>
                          <a:latin typeface="Montserrat" panose="00000500000000000000" pitchFamily="2" charset="0"/>
                        </a:rPr>
                        <a:t>New media (software, video games, digitised creative content) </a:t>
                      </a:r>
                    </a:p>
                    <a:p>
                      <a:pPr marL="285750" indent="-285750" algn="l" rtl="0" fontAlgn="base">
                        <a:lnSpc>
                          <a:spcPts val="1380"/>
                        </a:lnSpc>
                        <a:buFont typeface="Arial" panose="020B0604020202020204" pitchFamily="34" charset="0"/>
                        <a:buChar char="•"/>
                      </a:pPr>
                      <a:r>
                        <a:rPr lang="en-GB" sz="1400" b="0" i="0" dirty="0">
                          <a:solidFill>
                            <a:schemeClr val="bg1"/>
                          </a:solidFill>
                          <a:effectLst/>
                          <a:latin typeface="Montserrat" panose="00000500000000000000" pitchFamily="2" charset="0"/>
                        </a:rPr>
                        <a:t>Creative services (architectural services, advertising, creative R&amp;D, cultural and recreational services).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477287759"/>
                  </a:ext>
                </a:extLst>
              </a:tr>
            </a:tbl>
          </a:graphicData>
        </a:graphic>
      </p:graphicFrame>
      <p:pic>
        <p:nvPicPr>
          <p:cNvPr id="4" name="Picture 2" descr="A close-up of a Lira">
            <a:extLst>
              <a:ext uri="{FF2B5EF4-FFF2-40B4-BE49-F238E27FC236}">
                <a16:creationId xmlns:a16="http://schemas.microsoft.com/office/drawing/2014/main" id="{7435E046-83D0-F0B2-2122-A556816DA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3" y="3474987"/>
            <a:ext cx="1163894" cy="16533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5D5403B5-81DB-6734-6BE2-E9AD71338F67}"/>
              </a:ext>
              <a:ext uri="{C183D7F6-B498-43B3-948B-1728B52AA6E4}">
                <adec:decorative xmlns:adec="http://schemas.microsoft.com/office/drawing/2017/decorative" val="1"/>
              </a:ext>
            </a:extLst>
          </p:cNvPr>
          <p:cNvCxnSpPr>
            <a:cxnSpLocks/>
          </p:cNvCxnSpPr>
          <p:nvPr/>
        </p:nvCxnSpPr>
        <p:spPr>
          <a:xfrm>
            <a:off x="1268817" y="4061161"/>
            <a:ext cx="318737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6" descr="A person holding a video game controller">
            <a:extLst>
              <a:ext uri="{FF2B5EF4-FFF2-40B4-BE49-F238E27FC236}">
                <a16:creationId xmlns:a16="http://schemas.microsoft.com/office/drawing/2014/main" id="{A7F79507-8CC9-B0D6-78A1-A4A8DD7DE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050" y="4765781"/>
            <a:ext cx="1681545" cy="12154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0193C54-DBD1-FB4A-B823-F06F1B8D968B}"/>
              </a:ext>
            </a:extLst>
          </p:cNvPr>
          <p:cNvSpPr txBox="1"/>
          <p:nvPr/>
        </p:nvSpPr>
        <p:spPr>
          <a:xfrm>
            <a:off x="104923" y="371847"/>
            <a:ext cx="10612238" cy="1323439"/>
          </a:xfrm>
          <a:prstGeom prst="rect">
            <a:avLst/>
          </a:prstGeom>
          <a:noFill/>
          <a:ln>
            <a:noFill/>
          </a:ln>
        </p:spPr>
        <p:txBody>
          <a:bodyPr wrap="square" rtlCol="0">
            <a:spAutoFit/>
          </a:bodyPr>
          <a:lstStyle/>
          <a:p>
            <a:r>
              <a:rPr lang="en-GB" sz="4000" b="1" dirty="0">
                <a:latin typeface="Montserrat" panose="00000500000000000000" pitchFamily="2" charset="0"/>
              </a:rPr>
              <a:t>Activity 3: </a:t>
            </a:r>
            <a:r>
              <a:rPr lang="en-GB" sz="4000" dirty="0">
                <a:latin typeface="Montserrat" panose="00000500000000000000" pitchFamily="2" charset="0"/>
              </a:rPr>
              <a:t>Job Creation in Creative Industries</a:t>
            </a:r>
          </a:p>
        </p:txBody>
      </p:sp>
      <p:cxnSp>
        <p:nvCxnSpPr>
          <p:cNvPr id="15" name="Straight Arrow Connector 14">
            <a:extLst>
              <a:ext uri="{FF2B5EF4-FFF2-40B4-BE49-F238E27FC236}">
                <a16:creationId xmlns:a16="http://schemas.microsoft.com/office/drawing/2014/main" id="{A378639F-0BBD-A10E-DE2B-0A14DD6EA7E7}"/>
              </a:ext>
              <a:ext uri="{C183D7F6-B498-43B3-948B-1728B52AA6E4}">
                <adec:decorative xmlns:adec="http://schemas.microsoft.com/office/drawing/2017/decorative" val="1"/>
              </a:ext>
            </a:extLst>
          </p:cNvPr>
          <p:cNvCxnSpPr>
            <a:cxnSpLocks/>
          </p:cNvCxnSpPr>
          <p:nvPr/>
        </p:nvCxnSpPr>
        <p:spPr>
          <a:xfrm>
            <a:off x="3073595" y="5008565"/>
            <a:ext cx="1321401"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8" descr="Ndere Community Centre signpost">
            <a:extLst>
              <a:ext uri="{FF2B5EF4-FFF2-40B4-BE49-F238E27FC236}">
                <a16:creationId xmlns:a16="http://schemas.microsoft.com/office/drawing/2014/main" id="{DEF55611-9C59-A837-1681-147846C06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350" y="2230202"/>
            <a:ext cx="1681545" cy="115281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99A31582-8F52-FE78-12D6-77F35A342E42}"/>
              </a:ext>
              <a:ext uri="{C183D7F6-B498-43B3-948B-1728B52AA6E4}">
                <adec:decorative xmlns:adec="http://schemas.microsoft.com/office/drawing/2017/decorative" val="1"/>
              </a:ext>
            </a:extLst>
          </p:cNvPr>
          <p:cNvCxnSpPr>
            <a:cxnSpLocks/>
          </p:cNvCxnSpPr>
          <p:nvPr/>
        </p:nvCxnSpPr>
        <p:spPr>
          <a:xfrm>
            <a:off x="2862505" y="2774476"/>
            <a:ext cx="1593689"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2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6CABB4-779E-5F28-3905-57285E3F00F9}"/>
              </a:ext>
            </a:extLst>
          </p:cNvPr>
          <p:cNvSpPr txBox="1">
            <a:spLocks/>
          </p:cNvSpPr>
          <p:nvPr/>
        </p:nvSpPr>
        <p:spPr>
          <a:xfrm>
            <a:off x="286431" y="122130"/>
            <a:ext cx="6065207" cy="913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400" dirty="0">
                <a:latin typeface="Montserrat" panose="00000500000000000000" pitchFamily="2" charset="0"/>
              </a:rPr>
              <a:t>Types of Business</a:t>
            </a:r>
          </a:p>
        </p:txBody>
      </p:sp>
      <p:graphicFrame>
        <p:nvGraphicFramePr>
          <p:cNvPr id="7" name="Table 6">
            <a:extLst>
              <a:ext uri="{FF2B5EF4-FFF2-40B4-BE49-F238E27FC236}">
                <a16:creationId xmlns:a16="http://schemas.microsoft.com/office/drawing/2014/main" id="{EDA67F18-4C24-D756-1A51-D21EA608C62E}"/>
              </a:ext>
            </a:extLst>
          </p:cNvPr>
          <p:cNvGraphicFramePr>
            <a:graphicFrameLocks noGrp="1"/>
          </p:cNvGraphicFramePr>
          <p:nvPr>
            <p:extLst>
              <p:ext uri="{D42A27DB-BD31-4B8C-83A1-F6EECF244321}">
                <p14:modId xmlns:p14="http://schemas.microsoft.com/office/powerpoint/2010/main" val="2929625362"/>
              </p:ext>
            </p:extLst>
          </p:nvPr>
        </p:nvGraphicFramePr>
        <p:xfrm>
          <a:off x="4386819" y="1010605"/>
          <a:ext cx="7234911" cy="5767348"/>
        </p:xfrm>
        <a:graphic>
          <a:graphicData uri="http://schemas.openxmlformats.org/drawingml/2006/table">
            <a:tbl>
              <a:tblPr firstRow="1"/>
              <a:tblGrid>
                <a:gridCol w="2411637">
                  <a:extLst>
                    <a:ext uri="{9D8B030D-6E8A-4147-A177-3AD203B41FA5}">
                      <a16:colId xmlns:a16="http://schemas.microsoft.com/office/drawing/2014/main" val="1046143716"/>
                    </a:ext>
                  </a:extLst>
                </a:gridCol>
                <a:gridCol w="2411637">
                  <a:extLst>
                    <a:ext uri="{9D8B030D-6E8A-4147-A177-3AD203B41FA5}">
                      <a16:colId xmlns:a16="http://schemas.microsoft.com/office/drawing/2014/main" val="3665136727"/>
                    </a:ext>
                  </a:extLst>
                </a:gridCol>
                <a:gridCol w="2411637">
                  <a:extLst>
                    <a:ext uri="{9D8B030D-6E8A-4147-A177-3AD203B41FA5}">
                      <a16:colId xmlns:a16="http://schemas.microsoft.com/office/drawing/2014/main" val="445571427"/>
                    </a:ext>
                  </a:extLst>
                </a:gridCol>
              </a:tblGrid>
              <a:tr h="260735">
                <a:tc>
                  <a:txBody>
                    <a:bodyPr/>
                    <a:lstStyle/>
                    <a:p>
                      <a:pPr algn="l" rtl="0" fontAlgn="base">
                        <a:lnSpc>
                          <a:spcPts val="1380"/>
                        </a:lnSpc>
                      </a:pP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just" rtl="0" fontAlgn="base">
                        <a:lnSpc>
                          <a:spcPts val="1200"/>
                        </a:lnSpc>
                      </a:pPr>
                      <a:endParaRPr lang="en-ZA"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526847537"/>
                  </a:ext>
                </a:extLst>
              </a:tr>
              <a:tr h="260735">
                <a:tc>
                  <a:txBody>
                    <a:bodyPr/>
                    <a:lstStyle/>
                    <a:p>
                      <a:pPr algn="l" rtl="0" fontAlgn="base">
                        <a:lnSpc>
                          <a:spcPts val="1380"/>
                        </a:lnSpc>
                      </a:pPr>
                      <a:r>
                        <a:rPr lang="en-ZA" sz="1200" b="1" i="0">
                          <a:solidFill>
                            <a:schemeClr val="bg1"/>
                          </a:solidFill>
                          <a:effectLst/>
                          <a:latin typeface="Montserrat" panose="00000500000000000000" pitchFamily="2" charset="0"/>
                        </a:rPr>
                        <a:t>Type of company</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200" b="1" i="0">
                          <a:solidFill>
                            <a:schemeClr val="bg1"/>
                          </a:solidFill>
                          <a:effectLst/>
                          <a:latin typeface="Montserrat" panose="00000500000000000000" pitchFamily="2" charset="0"/>
                        </a:rPr>
                        <a:t>Description</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just" rtl="0" fontAlgn="base">
                        <a:lnSpc>
                          <a:spcPts val="1200"/>
                        </a:lnSpc>
                      </a:pPr>
                      <a:r>
                        <a:rPr lang="en-ZA" sz="1200" b="1" i="0">
                          <a:solidFill>
                            <a:schemeClr val="bg1"/>
                          </a:solidFill>
                          <a:effectLst/>
                          <a:latin typeface="Montserrat" panose="00000500000000000000" pitchFamily="2" charset="0"/>
                        </a:rPr>
                        <a:t>Example</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452945220"/>
                  </a:ext>
                </a:extLst>
              </a:tr>
              <a:tr h="1440962">
                <a:tc>
                  <a:txBody>
                    <a:bodyPr/>
                    <a:lstStyle/>
                    <a:p>
                      <a:pPr algn="l" rtl="0" fontAlgn="base">
                        <a:lnSpc>
                          <a:spcPts val="1380"/>
                        </a:lnSpc>
                      </a:pPr>
                      <a:r>
                        <a:rPr lang="en-ZA" sz="1200" b="1" i="0" dirty="0">
                          <a:solidFill>
                            <a:schemeClr val="bg1"/>
                          </a:solidFill>
                          <a:effectLst/>
                          <a:latin typeface="Montserrat" panose="00000500000000000000" pitchFamily="2" charset="0"/>
                        </a:rPr>
                        <a:t>Sole Traders</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A sole trader is someone who works alone. They keep all the profits after paying their costs, but they are also responsible for any losses. </a:t>
                      </a:r>
                      <a:endParaRPr lang="en-GB"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A photographer who takes pictures for clients, edits them, and sells prints works as a sole trader. They make money directly from their work but also bear the cost of equipment and editing software. </a:t>
                      </a:r>
                      <a:endParaRPr lang="en-GB"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887023500"/>
                  </a:ext>
                </a:extLst>
              </a:tr>
              <a:tr h="1818494">
                <a:tc>
                  <a:txBody>
                    <a:bodyPr/>
                    <a:lstStyle/>
                    <a:p>
                      <a:pPr algn="l" rtl="0" fontAlgn="base">
                        <a:lnSpc>
                          <a:spcPts val="1380"/>
                        </a:lnSpc>
                      </a:pPr>
                      <a:r>
                        <a:rPr lang="en-ZA" sz="1200" b="1" i="0" dirty="0">
                          <a:solidFill>
                            <a:schemeClr val="bg1"/>
                          </a:solidFill>
                          <a:effectLst/>
                          <a:latin typeface="Montserrat" panose="00000500000000000000" pitchFamily="2" charset="0"/>
                        </a:rPr>
                        <a:t>Partnerships</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In a partnership, two or more people work together and share the profits based on an agreement. They combine their skills and money to grow the business. However, they also need to agree on how to divide profits, which can sometimes cause disagreements. </a:t>
                      </a:r>
                      <a:endParaRPr lang="en-GB"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A jewellery-making duo, where one partner designs the jewellery and the other handles the sales and marketing. They split the profits after covering the cost of materials and other expenses. </a:t>
                      </a:r>
                      <a:endParaRPr lang="en-GB"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84999036"/>
                  </a:ext>
                </a:extLst>
              </a:tr>
              <a:tr h="1944338">
                <a:tc>
                  <a:txBody>
                    <a:bodyPr/>
                    <a:lstStyle/>
                    <a:p>
                      <a:pPr algn="l" rtl="0" fontAlgn="base">
                        <a:lnSpc>
                          <a:spcPts val="1380"/>
                        </a:lnSpc>
                      </a:pPr>
                      <a:r>
                        <a:rPr lang="en-ZA" sz="1200" b="1" i="0">
                          <a:solidFill>
                            <a:schemeClr val="bg1"/>
                          </a:solidFill>
                          <a:effectLst/>
                          <a:latin typeface="Montserrat" panose="00000500000000000000" pitchFamily="2" charset="0"/>
                        </a:rPr>
                        <a:t>Companies</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a:solidFill>
                            <a:schemeClr val="bg1"/>
                          </a:solidFill>
                          <a:effectLst/>
                          <a:latin typeface="Montserrat" panose="00000500000000000000" pitchFamily="2" charset="0"/>
                        </a:rPr>
                        <a:t>A company involves more people and often requires more money to start. The profits might go toward paying back loans, improving the business, or rewarding investors. While companies can make larger profits, these are usually shared among many people. </a:t>
                      </a:r>
                      <a:endParaRPr lang="en-GB" sz="1200" b="0" i="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A fashion brand with a team of designers, marketers, and investors. The company uses profits to expand, pay employees, and sometimes give a return to investors who helped fund the business. </a:t>
                      </a:r>
                      <a:endParaRPr lang="en-GB" sz="1200" b="0" i="0" dirty="0">
                        <a:solidFill>
                          <a:schemeClr val="bg1"/>
                        </a:solidFill>
                        <a:effectLst/>
                      </a:endParaRPr>
                    </a:p>
                  </a:txBody>
                  <a:tcPr marL="50570" marR="50570" marT="25285" marB="25285">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785347854"/>
                  </a:ext>
                </a:extLst>
              </a:tr>
            </a:tbl>
          </a:graphicData>
        </a:graphic>
      </p:graphicFrame>
      <p:sp>
        <p:nvSpPr>
          <p:cNvPr id="8" name="TextBox 7">
            <a:extLst>
              <a:ext uri="{FF2B5EF4-FFF2-40B4-BE49-F238E27FC236}">
                <a16:creationId xmlns:a16="http://schemas.microsoft.com/office/drawing/2014/main" id="{9A824BCD-D5EE-EEAF-4610-7A73FC4169CA}"/>
              </a:ext>
            </a:extLst>
          </p:cNvPr>
          <p:cNvSpPr txBox="1"/>
          <p:nvPr/>
        </p:nvSpPr>
        <p:spPr>
          <a:xfrm>
            <a:off x="1077132" y="1231209"/>
            <a:ext cx="2265836" cy="584775"/>
          </a:xfrm>
          <a:prstGeom prst="rect">
            <a:avLst/>
          </a:prstGeom>
          <a:noFill/>
        </p:spPr>
        <p:txBody>
          <a:bodyPr wrap="square" rtlCol="0">
            <a:spAutoFit/>
          </a:bodyPr>
          <a:lstStyle/>
          <a:p>
            <a:r>
              <a:rPr lang="en-GB" sz="3200" dirty="0">
                <a:solidFill>
                  <a:schemeClr val="bg1"/>
                </a:solidFill>
                <a:latin typeface="Montserrat" panose="00000500000000000000" pitchFamily="2" charset="0"/>
              </a:rPr>
              <a:t>For Profit</a:t>
            </a:r>
          </a:p>
        </p:txBody>
      </p:sp>
      <p:grpSp>
        <p:nvGrpSpPr>
          <p:cNvPr id="23" name="Group 22">
            <a:extLst>
              <a:ext uri="{FF2B5EF4-FFF2-40B4-BE49-F238E27FC236}">
                <a16:creationId xmlns:a16="http://schemas.microsoft.com/office/drawing/2014/main" id="{C14A4B8B-B666-BCC4-DCE8-793C5BA613D3}"/>
              </a:ext>
            </a:extLst>
          </p:cNvPr>
          <p:cNvGrpSpPr/>
          <p:nvPr/>
        </p:nvGrpSpPr>
        <p:grpSpPr>
          <a:xfrm>
            <a:off x="364609" y="2068956"/>
            <a:ext cx="3623022" cy="2720088"/>
            <a:chOff x="364609" y="2068956"/>
            <a:chExt cx="3623022" cy="2720088"/>
          </a:xfrm>
        </p:grpSpPr>
        <p:pic>
          <p:nvPicPr>
            <p:cNvPr id="5122" name="Picture 2" descr="A row of colored pencils&#10;&#10;Description automatically generated">
              <a:extLst>
                <a:ext uri="{FF2B5EF4-FFF2-40B4-BE49-F238E27FC236}">
                  <a16:creationId xmlns:a16="http://schemas.microsoft.com/office/drawing/2014/main" id="{9331D1DC-6503-B712-1CBF-AB461FC91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09" y="2068956"/>
              <a:ext cx="3623022" cy="272008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10EB8DF-DFD2-7DEC-E79B-605FCA070D81}"/>
                </a:ext>
              </a:extLst>
            </p:cNvPr>
            <p:cNvCxnSpPr>
              <a:cxnSpLocks/>
            </p:cNvCxnSpPr>
            <p:nvPr/>
          </p:nvCxnSpPr>
          <p:spPr>
            <a:xfrm flipV="1">
              <a:off x="486383" y="3317132"/>
              <a:ext cx="865050" cy="330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A85054-ACFB-66B5-2918-945311103B4E}"/>
                </a:ext>
              </a:extLst>
            </p:cNvPr>
            <p:cNvCxnSpPr>
              <a:cxnSpLocks/>
            </p:cNvCxnSpPr>
            <p:nvPr/>
          </p:nvCxnSpPr>
          <p:spPr>
            <a:xfrm>
              <a:off x="1351433" y="3317132"/>
              <a:ext cx="985191" cy="471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0752E0-E112-9109-4E52-1D930BFD2CA1}"/>
                </a:ext>
              </a:extLst>
            </p:cNvPr>
            <p:cNvCxnSpPr>
              <a:cxnSpLocks/>
            </p:cNvCxnSpPr>
            <p:nvPr/>
          </p:nvCxnSpPr>
          <p:spPr>
            <a:xfrm flipV="1">
              <a:off x="2336624" y="3552907"/>
              <a:ext cx="399188" cy="2415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A039EE-9514-9D6D-F5BC-A5BACEE34406}"/>
                </a:ext>
              </a:extLst>
            </p:cNvPr>
            <p:cNvCxnSpPr>
              <a:cxnSpLocks/>
            </p:cNvCxnSpPr>
            <p:nvPr/>
          </p:nvCxnSpPr>
          <p:spPr>
            <a:xfrm>
              <a:off x="2735812" y="3552907"/>
              <a:ext cx="279762" cy="2854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D4CE54-E039-C004-265C-88D033EB2247}"/>
                </a:ext>
              </a:extLst>
            </p:cNvPr>
            <p:cNvCxnSpPr>
              <a:cxnSpLocks/>
            </p:cNvCxnSpPr>
            <p:nvPr/>
          </p:nvCxnSpPr>
          <p:spPr>
            <a:xfrm flipV="1">
              <a:off x="3015574" y="2772383"/>
              <a:ext cx="856035" cy="1077469"/>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876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34E-48B1-C2DD-E107-776D6368750D}"/>
              </a:ext>
            </a:extLst>
          </p:cNvPr>
          <p:cNvSpPr>
            <a:spLocks noGrp="1"/>
          </p:cNvSpPr>
          <p:nvPr>
            <p:ph type="title"/>
          </p:nvPr>
        </p:nvSpPr>
        <p:spPr>
          <a:xfrm>
            <a:off x="605384" y="1258268"/>
            <a:ext cx="2906949" cy="782739"/>
          </a:xfrm>
        </p:spPr>
        <p:txBody>
          <a:bodyPr>
            <a:normAutofit/>
          </a:bodyPr>
          <a:lstStyle/>
          <a:p>
            <a:r>
              <a:rPr lang="en-GB" sz="3200" dirty="0">
                <a:solidFill>
                  <a:schemeClr val="bg1"/>
                </a:solidFill>
                <a:latin typeface="Montserrat" panose="00000500000000000000" pitchFamily="2" charset="0"/>
              </a:rPr>
              <a:t>Not for Profit</a:t>
            </a:r>
          </a:p>
        </p:txBody>
      </p:sp>
      <p:graphicFrame>
        <p:nvGraphicFramePr>
          <p:cNvPr id="3" name="Table 2">
            <a:extLst>
              <a:ext uri="{FF2B5EF4-FFF2-40B4-BE49-F238E27FC236}">
                <a16:creationId xmlns:a16="http://schemas.microsoft.com/office/drawing/2014/main" id="{5C1F6B24-99AE-E3B6-4863-901319CC2890}"/>
              </a:ext>
            </a:extLst>
          </p:cNvPr>
          <p:cNvGraphicFramePr>
            <a:graphicFrameLocks noGrp="1"/>
          </p:cNvGraphicFramePr>
          <p:nvPr>
            <p:extLst>
              <p:ext uri="{D42A27DB-BD31-4B8C-83A1-F6EECF244321}">
                <p14:modId xmlns:p14="http://schemas.microsoft.com/office/powerpoint/2010/main" val="2479459345"/>
              </p:ext>
            </p:extLst>
          </p:nvPr>
        </p:nvGraphicFramePr>
        <p:xfrm>
          <a:off x="4640826" y="1035459"/>
          <a:ext cx="7031418" cy="4981863"/>
        </p:xfrm>
        <a:graphic>
          <a:graphicData uri="http://schemas.openxmlformats.org/drawingml/2006/table">
            <a:tbl>
              <a:tblPr/>
              <a:tblGrid>
                <a:gridCol w="2343806">
                  <a:extLst>
                    <a:ext uri="{9D8B030D-6E8A-4147-A177-3AD203B41FA5}">
                      <a16:colId xmlns:a16="http://schemas.microsoft.com/office/drawing/2014/main" val="4261144744"/>
                    </a:ext>
                  </a:extLst>
                </a:gridCol>
                <a:gridCol w="2343806">
                  <a:extLst>
                    <a:ext uri="{9D8B030D-6E8A-4147-A177-3AD203B41FA5}">
                      <a16:colId xmlns:a16="http://schemas.microsoft.com/office/drawing/2014/main" val="2619462807"/>
                    </a:ext>
                  </a:extLst>
                </a:gridCol>
                <a:gridCol w="2343806">
                  <a:extLst>
                    <a:ext uri="{9D8B030D-6E8A-4147-A177-3AD203B41FA5}">
                      <a16:colId xmlns:a16="http://schemas.microsoft.com/office/drawing/2014/main" val="3734625234"/>
                    </a:ext>
                  </a:extLst>
                </a:gridCol>
              </a:tblGrid>
              <a:tr h="226772">
                <a:tc>
                  <a:txBody>
                    <a:bodyPr/>
                    <a:lstStyle/>
                    <a:p>
                      <a:pPr algn="l" rtl="0" fontAlgn="base">
                        <a:lnSpc>
                          <a:spcPts val="1380"/>
                        </a:lnSpc>
                      </a:pPr>
                      <a:r>
                        <a:rPr lang="en-ZA" sz="1200" b="1" i="0" dirty="0">
                          <a:solidFill>
                            <a:schemeClr val="bg1"/>
                          </a:solidFill>
                          <a:effectLst/>
                          <a:latin typeface="Montserrat" panose="00000500000000000000" pitchFamily="2" charset="0"/>
                        </a:rPr>
                        <a:t>Type of company</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200" b="1" i="0">
                          <a:solidFill>
                            <a:schemeClr val="bg1"/>
                          </a:solidFill>
                          <a:effectLst/>
                          <a:latin typeface="Montserrat" panose="00000500000000000000" pitchFamily="2" charset="0"/>
                        </a:rPr>
                        <a:t>Description</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just" rtl="0" fontAlgn="base">
                        <a:lnSpc>
                          <a:spcPts val="1200"/>
                        </a:lnSpc>
                      </a:pPr>
                      <a:r>
                        <a:rPr lang="en-ZA" sz="1200" b="1" i="0">
                          <a:solidFill>
                            <a:schemeClr val="bg1"/>
                          </a:solidFill>
                          <a:effectLst/>
                          <a:latin typeface="Montserrat" panose="00000500000000000000" pitchFamily="2" charset="0"/>
                        </a:rPr>
                        <a:t>Example</a:t>
                      </a:r>
                      <a:r>
                        <a:rPr lang="en-ZA" sz="1200" b="0" i="0">
                          <a:solidFill>
                            <a:schemeClr val="bg1"/>
                          </a:solidFill>
                          <a:effectLst/>
                          <a:latin typeface="Montserrat" panose="00000500000000000000" pitchFamily="2" charset="0"/>
                        </a:rPr>
                        <a:t> </a:t>
                      </a:r>
                      <a:endParaRPr lang="en-ZA" sz="1200" b="0" i="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400348271"/>
                  </a:ext>
                </a:extLst>
              </a:tr>
              <a:tr h="226772">
                <a:tc>
                  <a:txBody>
                    <a:bodyPr/>
                    <a:lstStyle/>
                    <a:p>
                      <a:pPr algn="l" rtl="0" fontAlgn="base">
                        <a:lnSpc>
                          <a:spcPts val="1380"/>
                        </a:lnSpc>
                      </a:pPr>
                      <a:r>
                        <a:rPr lang="en-ZA" sz="1200" b="1" i="0" dirty="0">
                          <a:solidFill>
                            <a:schemeClr val="bg1"/>
                          </a:solidFill>
                          <a:effectLst/>
                          <a:latin typeface="Montserrat" panose="00000500000000000000" pitchFamily="2" charset="0"/>
                        </a:rPr>
                        <a:t>Not for Profit</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200" b="0" i="0">
                          <a:solidFill>
                            <a:schemeClr val="bg1"/>
                          </a:solidFill>
                          <a:effectLst/>
                          <a:latin typeface="Montserrat" panose="00000500000000000000" pitchFamily="2" charset="0"/>
                        </a:rPr>
                        <a:t> </a:t>
                      </a: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200" b="0" i="0" dirty="0">
                          <a:solidFill>
                            <a:schemeClr val="bg1"/>
                          </a:solidFill>
                          <a:effectLst/>
                          <a:latin typeface="Montserrat" panose="00000500000000000000" pitchFamily="2" charset="0"/>
                        </a:rPr>
                        <a:t> </a:t>
                      </a: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3233908"/>
                  </a:ext>
                </a:extLst>
              </a:tr>
              <a:tr h="2361178">
                <a:tc>
                  <a:txBody>
                    <a:bodyPr/>
                    <a:lstStyle/>
                    <a:p>
                      <a:pPr algn="l" rtl="0" fontAlgn="base">
                        <a:lnSpc>
                          <a:spcPts val="1380"/>
                        </a:lnSpc>
                      </a:pPr>
                      <a:r>
                        <a:rPr lang="en-ZA" sz="1200" b="1" i="0" dirty="0">
                          <a:solidFill>
                            <a:schemeClr val="bg1"/>
                          </a:solidFill>
                          <a:effectLst/>
                          <a:latin typeface="Montserrat" panose="00000500000000000000" pitchFamily="2" charset="0"/>
                        </a:rPr>
                        <a:t>Social Enterprise</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a:solidFill>
                            <a:schemeClr val="bg1"/>
                          </a:solidFill>
                          <a:effectLst/>
                          <a:latin typeface="Montserrat" panose="00000500000000000000" pitchFamily="2" charset="0"/>
                        </a:rPr>
                        <a:t>This type of business wants to do good for society while also making money. The business will try to use some of its profits to help the community. </a:t>
                      </a:r>
                      <a:endParaRPr lang="en-GB" sz="1200" b="0" i="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a:solidFill>
                            <a:schemeClr val="bg1"/>
                          </a:solidFill>
                          <a:effectLst/>
                          <a:latin typeface="Montserrat" panose="00000500000000000000" pitchFamily="2" charset="0"/>
                        </a:rPr>
                        <a:t>A theatre group that puts on performances to raise awareness about social issues, like climate change or poverty. The money earned from ticket sales might be used to support community projects or teach arts to young people in underprivileged areas. </a:t>
                      </a:r>
                      <a:endParaRPr lang="en-GB" sz="1200" b="0" i="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445704324"/>
                  </a:ext>
                </a:extLst>
              </a:tr>
              <a:tr h="2167141">
                <a:tc>
                  <a:txBody>
                    <a:bodyPr/>
                    <a:lstStyle/>
                    <a:p>
                      <a:pPr algn="l" rtl="0" fontAlgn="base">
                        <a:lnSpc>
                          <a:spcPts val="1380"/>
                        </a:lnSpc>
                      </a:pPr>
                      <a:r>
                        <a:rPr lang="en-ZA" sz="1200" b="1" i="0" dirty="0">
                          <a:solidFill>
                            <a:schemeClr val="bg1"/>
                          </a:solidFill>
                          <a:effectLst/>
                          <a:latin typeface="Montserrat" panose="00000500000000000000" pitchFamily="2" charset="0"/>
                        </a:rPr>
                        <a:t>  Co-operatives</a:t>
                      </a:r>
                      <a:r>
                        <a:rPr lang="en-ZA" sz="1200" b="0" i="0" dirty="0">
                          <a:solidFill>
                            <a:schemeClr val="bg1"/>
                          </a:solidFill>
                          <a:effectLst/>
                          <a:latin typeface="Montserrat" panose="00000500000000000000" pitchFamily="2" charset="0"/>
                        </a:rPr>
                        <a:t> </a:t>
                      </a:r>
                      <a:endParaRPr lang="en-ZA" sz="1200" b="0" i="0" dirty="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a:solidFill>
                            <a:schemeClr val="bg1"/>
                          </a:solidFill>
                          <a:effectLst/>
                          <a:latin typeface="Montserrat" panose="00000500000000000000" pitchFamily="2" charset="0"/>
                        </a:rPr>
                        <a:t>In a co-operative, the workers and sometimes the people who use the products share ownership of the business. They work together to make decisions and share the profits. </a:t>
                      </a:r>
                      <a:endParaRPr lang="en-GB" sz="1200" b="0" i="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200" b="0" i="0" dirty="0">
                          <a:solidFill>
                            <a:schemeClr val="bg1"/>
                          </a:solidFill>
                          <a:effectLst/>
                          <a:latin typeface="Montserrat" panose="00000500000000000000" pitchFamily="2" charset="0"/>
                        </a:rPr>
                        <a:t>Several artists share a gallery space. They all contribute to running the business, such as managing the gallery, promoting events, and selling artwork. The profits from the gallery are divided equally among the artists who are involved. </a:t>
                      </a:r>
                      <a:endParaRPr lang="en-GB" sz="1200" b="0" i="0" dirty="0">
                        <a:solidFill>
                          <a:schemeClr val="bg1"/>
                        </a:solidFill>
                        <a:effectLst/>
                      </a:endParaRPr>
                    </a:p>
                  </a:txBody>
                  <a:tcPr marL="29997" marR="29997" marT="14998" marB="1499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06285909"/>
                  </a:ext>
                </a:extLst>
              </a:tr>
            </a:tbl>
          </a:graphicData>
        </a:graphic>
      </p:graphicFrame>
      <p:pic>
        <p:nvPicPr>
          <p:cNvPr id="1026" name="Picture 2" descr="African Art Group">
            <a:extLst>
              <a:ext uri="{FF2B5EF4-FFF2-40B4-BE49-F238E27FC236}">
                <a16:creationId xmlns:a16="http://schemas.microsoft.com/office/drawing/2014/main" id="{A61DCD01-C594-CBD1-A0FC-79A935C44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46" y="2204103"/>
            <a:ext cx="3810790" cy="24497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B7DDEA-12A4-9CB6-5D9C-5FD2B31AD635}"/>
              </a:ext>
            </a:extLst>
          </p:cNvPr>
          <p:cNvSpPr txBox="1"/>
          <p:nvPr/>
        </p:nvSpPr>
        <p:spPr>
          <a:xfrm>
            <a:off x="286433" y="4816994"/>
            <a:ext cx="3183742" cy="1200329"/>
          </a:xfrm>
          <a:prstGeom prst="rect">
            <a:avLst/>
          </a:prstGeom>
          <a:noFill/>
        </p:spPr>
        <p:txBody>
          <a:bodyPr wrap="square" rtlCol="0">
            <a:spAutoFit/>
          </a:bodyPr>
          <a:lstStyle/>
          <a:p>
            <a:r>
              <a:rPr lang="en-GB" sz="1200" dirty="0">
                <a:solidFill>
                  <a:schemeClr val="accent2">
                    <a:lumMod val="60000"/>
                    <a:lumOff val="40000"/>
                  </a:schemeClr>
                </a:solidFill>
                <a:latin typeface="Montserrat" panose="00000500000000000000" pitchFamily="2" charset="0"/>
              </a:rPr>
              <a:t>Image: African Art Group</a:t>
            </a:r>
          </a:p>
          <a:p>
            <a:r>
              <a:rPr lang="en-GB" sz="1200" dirty="0">
                <a:latin typeface="Montserrat" panose="00000500000000000000" pitchFamily="2" charset="0"/>
              </a:rPr>
              <a:t>Non-profit initiative dedicated to promoting the talents and artwork of selected African artists through a virtual gallery platform.</a:t>
            </a:r>
          </a:p>
          <a:p>
            <a:r>
              <a:rPr lang="en-GB" sz="1200" dirty="0">
                <a:latin typeface="Montserrat" panose="00000500000000000000" pitchFamily="2" charset="0"/>
              </a:rPr>
              <a:t>https://africanartgroup.org/</a:t>
            </a:r>
          </a:p>
        </p:txBody>
      </p:sp>
      <p:sp>
        <p:nvSpPr>
          <p:cNvPr id="5" name="Title 1">
            <a:extLst>
              <a:ext uri="{FF2B5EF4-FFF2-40B4-BE49-F238E27FC236}">
                <a16:creationId xmlns:a16="http://schemas.microsoft.com/office/drawing/2014/main" id="{5DE93640-7157-9A3E-68A0-B71BF3C786D3}"/>
              </a:ext>
            </a:extLst>
          </p:cNvPr>
          <p:cNvSpPr txBox="1">
            <a:spLocks/>
          </p:cNvSpPr>
          <p:nvPr/>
        </p:nvSpPr>
        <p:spPr>
          <a:xfrm>
            <a:off x="286432" y="122130"/>
            <a:ext cx="5406445" cy="913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400" dirty="0">
                <a:latin typeface="Montserrat" panose="00000500000000000000" pitchFamily="2" charset="0"/>
              </a:rPr>
              <a:t>Types of Business</a:t>
            </a:r>
          </a:p>
        </p:txBody>
      </p:sp>
    </p:spTree>
    <p:extLst>
      <p:ext uri="{BB962C8B-B14F-4D97-AF65-F5344CB8AC3E}">
        <p14:creationId xmlns:p14="http://schemas.microsoft.com/office/powerpoint/2010/main" val="347952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71AB9263-F9D9-FF90-970D-F368B5D82054}"/>
              </a:ext>
            </a:extLst>
          </p:cNvPr>
          <p:cNvPicPr>
            <a:picLocks noChangeAspect="1"/>
          </p:cNvPicPr>
          <p:nvPr/>
        </p:nvPicPr>
        <p:blipFill>
          <a:blip r:embed="rId2"/>
          <a:srcRect l="19838" r="20828" b="-1"/>
          <a:stretch>
            <a:fillRect/>
          </a:stretch>
        </p:blipFill>
        <p:spPr>
          <a:xfrm>
            <a:off x="6096000" y="10"/>
            <a:ext cx="6096000" cy="6857990"/>
          </a:xfrm>
          <a:prstGeom prst="rect">
            <a:avLst/>
          </a:prstGeom>
        </p:spPr>
      </p:pic>
      <p:sp useBgFill="1">
        <p:nvSpPr>
          <p:cNvPr id="17" name="Rectangle 16">
            <a:extLst>
              <a:ext uri="{FF2B5EF4-FFF2-40B4-BE49-F238E27FC236}">
                <a16:creationId xmlns:a16="http://schemas.microsoft.com/office/drawing/2014/main" id="{A3A86CA6-4607-441F-84AE-DAB6D1837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000AB-156B-1BA7-582B-8930CEA73AEE}"/>
              </a:ext>
            </a:extLst>
          </p:cNvPr>
          <p:cNvSpPr>
            <a:spLocks noGrp="1"/>
          </p:cNvSpPr>
          <p:nvPr>
            <p:ph type="title"/>
          </p:nvPr>
        </p:nvSpPr>
        <p:spPr>
          <a:xfrm>
            <a:off x="444911" y="365125"/>
            <a:ext cx="4854676" cy="1325563"/>
          </a:xfrm>
        </p:spPr>
        <p:txBody>
          <a:bodyPr vert="horz" lIns="91440" tIns="45720" rIns="91440" bIns="45720" rtlCol="0" anchor="ctr">
            <a:normAutofit fontScale="90000"/>
          </a:bodyPr>
          <a:lstStyle/>
          <a:p>
            <a:br>
              <a:rPr lang="en-US" sz="2600" spc="-300" dirty="0"/>
            </a:br>
            <a:r>
              <a:rPr lang="en-US" sz="4400" b="1" spc="-300" dirty="0">
                <a:solidFill>
                  <a:schemeClr val="bg1"/>
                </a:solidFill>
                <a:latin typeface="Montserrat" panose="00000500000000000000" pitchFamily="2" charset="0"/>
              </a:rPr>
              <a:t>Activity 4:  </a:t>
            </a:r>
            <a:br>
              <a:rPr lang="en-US" sz="4400" spc="-300" dirty="0">
                <a:solidFill>
                  <a:schemeClr val="bg1"/>
                </a:solidFill>
                <a:latin typeface="Montserrat" panose="00000500000000000000" pitchFamily="2" charset="0"/>
              </a:rPr>
            </a:br>
            <a:r>
              <a:rPr lang="en-US" sz="4400" spc="-300" dirty="0">
                <a:solidFill>
                  <a:schemeClr val="bg1"/>
                </a:solidFill>
                <a:latin typeface="Montserrat" panose="00000500000000000000" pitchFamily="2" charset="0"/>
              </a:rPr>
              <a:t>Mapping Your Creative Business</a:t>
            </a:r>
            <a:endParaRPr lang="en-US" sz="4400" dirty="0">
              <a:solidFill>
                <a:schemeClr val="bg1"/>
              </a:solidFill>
              <a:latin typeface="Montserrat" panose="00000500000000000000" pitchFamily="2" charset="0"/>
            </a:endParaRPr>
          </a:p>
        </p:txBody>
      </p:sp>
      <p:sp>
        <p:nvSpPr>
          <p:cNvPr id="3" name="TextBox 2">
            <a:extLst>
              <a:ext uri="{FF2B5EF4-FFF2-40B4-BE49-F238E27FC236}">
                <a16:creationId xmlns:a16="http://schemas.microsoft.com/office/drawing/2014/main" id="{6937995B-CF9D-1474-94C2-E510D64F66C6}"/>
              </a:ext>
            </a:extLst>
          </p:cNvPr>
          <p:cNvSpPr txBox="1"/>
          <p:nvPr/>
        </p:nvSpPr>
        <p:spPr>
          <a:xfrm>
            <a:off x="444911" y="2141537"/>
            <a:ext cx="4572877" cy="4351338"/>
          </a:xfrm>
          <a:prstGeom prst="rect">
            <a:avLst/>
          </a:prstGeom>
        </p:spPr>
        <p:txBody>
          <a:bodyPr vert="horz" lIns="91440" tIns="45720" rIns="91440" bIns="45720" rtlCol="0">
            <a:normAutofit/>
          </a:bodyPr>
          <a:lstStyle/>
          <a:p>
            <a:pPr defTabSz="914400">
              <a:lnSpc>
                <a:spcPct val="90000"/>
              </a:lnSpc>
              <a:spcAft>
                <a:spcPts val="600"/>
              </a:spcAft>
            </a:pPr>
            <a:r>
              <a:rPr lang="en-US" b="0" i="0" dirty="0">
                <a:effectLst/>
              </a:rPr>
              <a:t>Think about your own creative business or the one you want to have:</a:t>
            </a:r>
          </a:p>
          <a:p>
            <a:pPr marL="228600" indent="-228600" defTabSz="914400">
              <a:lnSpc>
                <a:spcPct val="90000"/>
              </a:lnSpc>
              <a:spcAft>
                <a:spcPts val="600"/>
              </a:spcAft>
              <a:buFont typeface="Arial" panose="020B0604020202020204" pitchFamily="34" charset="0"/>
              <a:buChar char="•"/>
            </a:pPr>
            <a:endParaRPr lang="en-US" dirty="0"/>
          </a:p>
          <a:p>
            <a:pPr marL="514350" indent="-228600" defTabSz="914400">
              <a:lnSpc>
                <a:spcPct val="90000"/>
              </a:lnSpc>
              <a:spcAft>
                <a:spcPts val="600"/>
              </a:spcAft>
              <a:buFont typeface="Arial" panose="020B0604020202020204" pitchFamily="34" charset="0"/>
              <a:buChar char="•"/>
            </a:pPr>
            <a:r>
              <a:rPr lang="en-US" b="0" i="0" dirty="0">
                <a:effectLst/>
              </a:rPr>
              <a:t>What are the skills you do or will use?</a:t>
            </a:r>
          </a:p>
          <a:p>
            <a:pPr marL="514350" indent="-228600" defTabSz="914400">
              <a:lnSpc>
                <a:spcPct val="90000"/>
              </a:lnSpc>
              <a:spcAft>
                <a:spcPts val="600"/>
              </a:spcAft>
              <a:buFont typeface="Arial" panose="020B0604020202020204" pitchFamily="34" charset="0"/>
              <a:buChar char="•"/>
            </a:pPr>
            <a:endParaRPr lang="en-US" dirty="0"/>
          </a:p>
          <a:p>
            <a:pPr marL="514350" indent="-228600" defTabSz="914400">
              <a:lnSpc>
                <a:spcPct val="90000"/>
              </a:lnSpc>
              <a:spcAft>
                <a:spcPts val="600"/>
              </a:spcAft>
              <a:buFont typeface="Arial" panose="020B0604020202020204" pitchFamily="34" charset="0"/>
              <a:buChar char="•"/>
            </a:pPr>
            <a:r>
              <a:rPr lang="en-US" b="0" i="0" dirty="0">
                <a:effectLst/>
              </a:rPr>
              <a:t>Which business type fits how you want your business to work?</a:t>
            </a:r>
          </a:p>
          <a:p>
            <a:pPr indent="-228600" defTabSz="914400">
              <a:lnSpc>
                <a:spcPct val="90000"/>
              </a:lnSpc>
              <a:spcAft>
                <a:spcPts val="600"/>
              </a:spcAft>
              <a:buFont typeface="Arial" panose="020B0604020202020204" pitchFamily="34" charset="0"/>
              <a:buChar char="•"/>
            </a:pPr>
            <a:endParaRPr lang="en-US" dirty="0">
              <a:gradFill>
                <a:gsLst>
                  <a:gs pos="34000">
                    <a:schemeClr val="tx1">
                      <a:lumMod val="93000"/>
                    </a:schemeClr>
                  </a:gs>
                  <a:gs pos="0">
                    <a:schemeClr val="bg1">
                      <a:lumMod val="13000"/>
                      <a:lumOff val="87000"/>
                    </a:schemeClr>
                  </a:gs>
                  <a:gs pos="100000">
                    <a:schemeClr val="tx2">
                      <a:lumMod val="0"/>
                      <a:lumOff val="100000"/>
                    </a:schemeClr>
                  </a:gs>
                </a:gsLst>
                <a:lin ang="4800000" scaled="0"/>
              </a:gradFill>
            </a:endParaRPr>
          </a:p>
        </p:txBody>
      </p:sp>
    </p:spTree>
    <p:extLst>
      <p:ext uri="{BB962C8B-B14F-4D97-AF65-F5344CB8AC3E}">
        <p14:creationId xmlns:p14="http://schemas.microsoft.com/office/powerpoint/2010/main" val="198065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D4F287B3-083A-4C50-90FD-2A63008633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084732-2E86-FCA3-3710-DB748DE8C2EF}"/>
              </a:ext>
            </a:extLst>
          </p:cNvPr>
          <p:cNvSpPr txBox="1"/>
          <p:nvPr/>
        </p:nvSpPr>
        <p:spPr>
          <a:xfrm>
            <a:off x="290634" y="494154"/>
            <a:ext cx="5525670" cy="5047536"/>
          </a:xfrm>
          <a:prstGeom prst="rect">
            <a:avLst/>
          </a:prstGeom>
          <a:noFill/>
        </p:spPr>
        <p:txBody>
          <a:bodyPr wrap="square" rtlCol="0">
            <a:spAutoFit/>
          </a:bodyPr>
          <a:lstStyle/>
          <a:p>
            <a:r>
              <a:rPr lang="en-GB" sz="4000" b="1" dirty="0">
                <a:latin typeface="Montserrat" panose="00000500000000000000" pitchFamily="2" charset="0"/>
              </a:rPr>
              <a:t>Activity 5: </a:t>
            </a:r>
          </a:p>
          <a:p>
            <a:r>
              <a:rPr lang="en-GB" sz="4000" dirty="0">
                <a:latin typeface="Montserrat" panose="00000500000000000000" pitchFamily="2" charset="0"/>
              </a:rPr>
              <a:t>A Chocolate Entrepreneur’s Journey</a:t>
            </a:r>
          </a:p>
          <a:p>
            <a:endParaRPr lang="en-GB" dirty="0">
              <a:latin typeface="Montserrat" panose="00000500000000000000" pitchFamily="2" charset="0"/>
            </a:endParaRPr>
          </a:p>
          <a:p>
            <a:r>
              <a:rPr lang="en-GB" sz="1600" dirty="0">
                <a:solidFill>
                  <a:schemeClr val="bg1"/>
                </a:solidFill>
                <a:latin typeface="Montserrat" panose="00000500000000000000" pitchFamily="2" charset="0"/>
              </a:rPr>
              <a:t>As you read the transcript, make notes on these questions:</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challenges were faced setting up the business and how were they overcome?</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local resources were used?</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How did the business become market leading?</a:t>
            </a:r>
          </a:p>
        </p:txBody>
      </p:sp>
      <p:pic>
        <p:nvPicPr>
          <p:cNvPr id="2050" name="Picture 2" descr="Save Cocoa Production in Ghana ...">
            <a:extLst>
              <a:ext uri="{FF2B5EF4-FFF2-40B4-BE49-F238E27FC236}">
                <a16:creationId xmlns:a16="http://schemas.microsoft.com/office/drawing/2014/main" id="{08E1C2C0-73D3-CD61-2B46-946312476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0987"/>
            <a:ext cx="5726708" cy="343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B98A-D8CC-988B-8C27-FA43F770976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latin typeface="Montserrat" panose="00000500000000000000" pitchFamily="2" charset="0"/>
              </a:rPr>
              <a:t>Course Structure</a:t>
            </a:r>
          </a:p>
        </p:txBody>
      </p:sp>
      <p:graphicFrame>
        <p:nvGraphicFramePr>
          <p:cNvPr id="14" name="TextBox 2">
            <a:extLst>
              <a:ext uri="{FF2B5EF4-FFF2-40B4-BE49-F238E27FC236}">
                <a16:creationId xmlns:a16="http://schemas.microsoft.com/office/drawing/2014/main" id="{A71202BE-8FC5-0F05-A504-DC9865E4780C}"/>
              </a:ext>
            </a:extLst>
          </p:cNvPr>
          <p:cNvGraphicFramePr/>
          <p:nvPr>
            <p:extLst>
              <p:ext uri="{D42A27DB-BD31-4B8C-83A1-F6EECF244321}">
                <p14:modId xmlns:p14="http://schemas.microsoft.com/office/powerpoint/2010/main" val="3371949256"/>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074" name="Picture 2" descr="playing indigenous musical instruments">
            <a:extLst>
              <a:ext uri="{FF2B5EF4-FFF2-40B4-BE49-F238E27FC236}">
                <a16:creationId xmlns:a16="http://schemas.microsoft.com/office/drawing/2014/main" id="{7596B3E6-55E5-7754-7DD0-1C56F791A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2" r="3" b="3"/>
          <a:stretch/>
        </p:blipFill>
        <p:spPr bwMode="auto">
          <a:xfrm>
            <a:off x="0" y="0"/>
            <a:ext cx="4343399" cy="2926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holding a mask&#10;&#10;Description automatically generated">
            <a:extLst>
              <a:ext uri="{FF2B5EF4-FFF2-40B4-BE49-F238E27FC236}">
                <a16:creationId xmlns:a16="http://schemas.microsoft.com/office/drawing/2014/main" id="{7E02396D-D6F7-0D50-8601-97E6633EE3AF}"/>
              </a:ext>
            </a:extLst>
          </p:cNvPr>
          <p:cNvPicPr>
            <a:picLocks noChangeAspect="1"/>
          </p:cNvPicPr>
          <p:nvPr/>
        </p:nvPicPr>
        <p:blipFill>
          <a:blip r:embed="rId3">
            <a:extLst>
              <a:ext uri="{28A0092B-C50C-407E-A947-70E740481C1C}">
                <a14:useLocalDpi xmlns:a14="http://schemas.microsoft.com/office/drawing/2010/main" val="0"/>
              </a:ext>
            </a:extLst>
          </a:blip>
          <a:srcRect t="22012" b="4887"/>
          <a:stretch/>
        </p:blipFill>
        <p:spPr>
          <a:xfrm>
            <a:off x="0" y="2926080"/>
            <a:ext cx="4343399" cy="3931920"/>
          </a:xfrm>
          <a:prstGeom prst="rect">
            <a:avLst/>
          </a:prstGeom>
        </p:spPr>
      </p:pic>
      <p:sp useBgFill="1">
        <p:nvSpPr>
          <p:cNvPr id="3079" name="Rectangle 3078">
            <a:extLst>
              <a:ext uri="{FF2B5EF4-FFF2-40B4-BE49-F238E27FC236}">
                <a16:creationId xmlns:a16="http://schemas.microsoft.com/office/drawing/2014/main" id="{F73298CF-FAE6-4373-825C-4717C1A03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E7A0A-F0E4-FC0D-853C-1D534E429733}"/>
              </a:ext>
            </a:extLst>
          </p:cNvPr>
          <p:cNvSpPr>
            <a:spLocks noGrp="1"/>
          </p:cNvSpPr>
          <p:nvPr>
            <p:ph type="title"/>
          </p:nvPr>
        </p:nvSpPr>
        <p:spPr>
          <a:xfrm>
            <a:off x="4702628" y="365125"/>
            <a:ext cx="6651171" cy="1325563"/>
          </a:xfrm>
        </p:spPr>
        <p:txBody>
          <a:bodyPr vert="horz" lIns="91440" tIns="45720" rIns="91440" bIns="45720" rtlCol="0" anchor="ctr">
            <a:noAutofit/>
          </a:bodyPr>
          <a:lstStyle/>
          <a:p>
            <a:r>
              <a:rPr lang="en-US" sz="4000" b="1" dirty="0">
                <a:solidFill>
                  <a:schemeClr val="bg1"/>
                </a:solidFill>
                <a:latin typeface="Montserrat" panose="00000500000000000000" pitchFamily="2" charset="0"/>
              </a:rPr>
              <a:t>Activity 6: </a:t>
            </a:r>
            <a:br>
              <a:rPr lang="en-US" sz="4000" dirty="0">
                <a:solidFill>
                  <a:schemeClr val="bg1"/>
                </a:solidFill>
                <a:latin typeface="Montserrat" panose="00000500000000000000" pitchFamily="2" charset="0"/>
              </a:rPr>
            </a:br>
            <a:r>
              <a:rPr lang="en-US" sz="4000" dirty="0">
                <a:solidFill>
                  <a:schemeClr val="bg1"/>
                </a:solidFill>
                <a:latin typeface="Montserrat" panose="00000500000000000000" pitchFamily="2" charset="0"/>
              </a:rPr>
              <a:t>Setting up a Business</a:t>
            </a:r>
            <a:br>
              <a:rPr lang="en-US" sz="4000" dirty="0">
                <a:solidFill>
                  <a:schemeClr val="bg1"/>
                </a:solidFill>
                <a:latin typeface="Montserrat" panose="00000500000000000000" pitchFamily="2" charset="0"/>
              </a:rPr>
            </a:br>
            <a:r>
              <a:rPr lang="en-US" sz="4000" dirty="0">
                <a:solidFill>
                  <a:schemeClr val="bg1"/>
                </a:solidFill>
                <a:latin typeface="Montserrat" panose="00000500000000000000" pitchFamily="2" charset="0"/>
              </a:rPr>
              <a:t>in the Creative Economy</a:t>
            </a:r>
          </a:p>
        </p:txBody>
      </p:sp>
      <p:sp>
        <p:nvSpPr>
          <p:cNvPr id="3" name="TextBox 2">
            <a:extLst>
              <a:ext uri="{FF2B5EF4-FFF2-40B4-BE49-F238E27FC236}">
                <a16:creationId xmlns:a16="http://schemas.microsoft.com/office/drawing/2014/main" id="{789B94D6-F01E-ADB7-6DD1-F14FE2C27FC0}"/>
              </a:ext>
            </a:extLst>
          </p:cNvPr>
          <p:cNvSpPr txBox="1"/>
          <p:nvPr/>
        </p:nvSpPr>
        <p:spPr>
          <a:xfrm>
            <a:off x="4702628" y="2407008"/>
            <a:ext cx="6768738" cy="4351338"/>
          </a:xfrm>
          <a:prstGeom prst="rect">
            <a:avLst/>
          </a:prstGeom>
        </p:spPr>
        <p:txBody>
          <a:bodyPr vert="horz" lIns="91440" tIns="45720" rIns="91440" bIns="45720" rtlCol="0" anchor="t">
            <a:normAutofit/>
          </a:bodyPr>
          <a:lstStyle/>
          <a:p>
            <a:pPr defTabSz="914400">
              <a:lnSpc>
                <a:spcPct val="90000"/>
              </a:lnSpc>
              <a:spcAft>
                <a:spcPts val="600"/>
              </a:spcAft>
            </a:pPr>
            <a:r>
              <a:rPr lang="en-US" sz="1600" dirty="0">
                <a:latin typeface="Montserrat" panose="00000500000000000000" pitchFamily="2" charset="0"/>
              </a:rPr>
              <a:t>Remember ‘H’ and Volley? We are going to hear from them again, talking about how they established themselves in the Creative Economy. </a:t>
            </a:r>
          </a:p>
          <a:p>
            <a:pPr defTabSz="914400">
              <a:lnSpc>
                <a:spcPct val="90000"/>
              </a:lnSpc>
              <a:spcAft>
                <a:spcPts val="600"/>
              </a:spcAft>
            </a:pPr>
            <a:endParaRPr lang="en-US" sz="1600" dirty="0">
              <a:latin typeface="Montserrat" panose="00000500000000000000" pitchFamily="2" charset="0"/>
            </a:endParaRPr>
          </a:p>
          <a:p>
            <a:pPr defTabSz="914400">
              <a:lnSpc>
                <a:spcPct val="90000"/>
              </a:lnSpc>
              <a:spcAft>
                <a:spcPts val="600"/>
              </a:spcAft>
            </a:pPr>
            <a:r>
              <a:rPr lang="en-US" sz="1600" dirty="0">
                <a:latin typeface="Montserrat" panose="00000500000000000000" pitchFamily="2" charset="0"/>
              </a:rPr>
              <a:t>As you listen, can you identify:</a:t>
            </a:r>
          </a:p>
          <a:p>
            <a:pPr marL="342900" indent="-342900" defTabSz="914400">
              <a:lnSpc>
                <a:spcPct val="90000"/>
              </a:lnSpc>
              <a:spcAft>
                <a:spcPts val="600"/>
              </a:spcAft>
              <a:buFont typeface="Arial" panose="020B0604020202020204" pitchFamily="34" charset="0"/>
              <a:buChar char="•"/>
            </a:pPr>
            <a:endParaRPr lang="en-US" sz="1600" dirty="0">
              <a:latin typeface="Montserrat" panose="00000500000000000000" pitchFamily="2" charset="0"/>
            </a:endParaRPr>
          </a:p>
          <a:p>
            <a:pPr marL="342900" indent="-342900" defTabSz="914400">
              <a:lnSpc>
                <a:spcPct val="90000"/>
              </a:lnSpc>
              <a:spcAft>
                <a:spcPts val="600"/>
              </a:spcAft>
              <a:buFont typeface="Arial" panose="020B0604020202020204" pitchFamily="34" charset="0"/>
              <a:buChar char="•"/>
            </a:pPr>
            <a:r>
              <a:rPr lang="en-US" sz="1600" dirty="0">
                <a:latin typeface="Montserrat" panose="00000500000000000000" pitchFamily="2" charset="0"/>
              </a:rPr>
              <a:t>Any strategies they used to help set up their business? </a:t>
            </a:r>
          </a:p>
        </p:txBody>
      </p:sp>
    </p:spTree>
    <p:extLst>
      <p:ext uri="{BB962C8B-B14F-4D97-AF65-F5344CB8AC3E}">
        <p14:creationId xmlns:p14="http://schemas.microsoft.com/office/powerpoint/2010/main" val="83892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C09F-8ECB-7D10-579B-A611F2406D41}"/>
              </a:ext>
            </a:extLst>
          </p:cNvPr>
          <p:cNvSpPr>
            <a:spLocks noGrp="1"/>
          </p:cNvSpPr>
          <p:nvPr>
            <p:ph type="title"/>
          </p:nvPr>
        </p:nvSpPr>
        <p:spPr>
          <a:xfrm>
            <a:off x="517188" y="345670"/>
            <a:ext cx="10515600" cy="1325563"/>
          </a:xfrm>
        </p:spPr>
        <p:txBody>
          <a:bodyPr>
            <a:normAutofit/>
          </a:bodyPr>
          <a:lstStyle/>
          <a:p>
            <a:pPr algn="ctr"/>
            <a:r>
              <a:rPr lang="en-GB" sz="4400" dirty="0">
                <a:solidFill>
                  <a:schemeClr val="bg1"/>
                </a:solidFill>
                <a:latin typeface="Montserrat" panose="00000500000000000000" pitchFamily="2" charset="0"/>
              </a:rPr>
              <a:t>What Skills Do You Need to Take Part in the Creative Economy?</a:t>
            </a:r>
          </a:p>
        </p:txBody>
      </p:sp>
      <p:sp>
        <p:nvSpPr>
          <p:cNvPr id="3" name="TextBox 2">
            <a:extLst>
              <a:ext uri="{FF2B5EF4-FFF2-40B4-BE49-F238E27FC236}">
                <a16:creationId xmlns:a16="http://schemas.microsoft.com/office/drawing/2014/main" id="{D8E6A33B-5E78-56F0-C32A-FBBC1D861E34}"/>
              </a:ext>
            </a:extLst>
          </p:cNvPr>
          <p:cNvSpPr txBox="1"/>
          <p:nvPr/>
        </p:nvSpPr>
        <p:spPr>
          <a:xfrm>
            <a:off x="239952" y="2544766"/>
            <a:ext cx="2771575" cy="553998"/>
          </a:xfrm>
          <a:prstGeom prst="rect">
            <a:avLst/>
          </a:prstGeom>
          <a:solidFill>
            <a:schemeClr val="tx2"/>
          </a:solidFill>
        </p:spPr>
        <p:txBody>
          <a:bodyPr wrap="square" rtlCol="0">
            <a:spAutoFit/>
          </a:bodyPr>
          <a:lstStyle/>
          <a:p>
            <a:pPr algn="ctr"/>
            <a:r>
              <a:rPr lang="en-GB" sz="3000" dirty="0">
                <a:solidFill>
                  <a:schemeClr val="bg1"/>
                </a:solidFill>
              </a:rPr>
              <a:t>Creativity </a:t>
            </a:r>
          </a:p>
        </p:txBody>
      </p:sp>
      <p:sp>
        <p:nvSpPr>
          <p:cNvPr id="4" name="TextBox 3">
            <a:extLst>
              <a:ext uri="{FF2B5EF4-FFF2-40B4-BE49-F238E27FC236}">
                <a16:creationId xmlns:a16="http://schemas.microsoft.com/office/drawing/2014/main" id="{17F6198B-AD16-5328-02BD-AA2BCC31EF6A}"/>
              </a:ext>
            </a:extLst>
          </p:cNvPr>
          <p:cNvSpPr txBox="1"/>
          <p:nvPr/>
        </p:nvSpPr>
        <p:spPr>
          <a:xfrm>
            <a:off x="229406" y="3059949"/>
            <a:ext cx="2771575" cy="1384995"/>
          </a:xfrm>
          <a:prstGeom prst="rect">
            <a:avLst/>
          </a:prstGeom>
          <a:noFill/>
        </p:spPr>
        <p:txBody>
          <a:bodyPr wrap="square" rtlCol="0">
            <a:spAutoFit/>
          </a:bodyPr>
          <a:lstStyle/>
          <a:p>
            <a:pPr algn="ctr"/>
            <a:r>
              <a:rPr lang="en-ZA" sz="2800" b="0" i="0" dirty="0">
                <a:effectLst/>
                <a:latin typeface="WordVisi_MSFontService"/>
              </a:rPr>
              <a:t>For innovative ideas and problem-solving</a:t>
            </a:r>
            <a:endParaRPr lang="en-GB" sz="2800" dirty="0"/>
          </a:p>
        </p:txBody>
      </p:sp>
      <p:sp>
        <p:nvSpPr>
          <p:cNvPr id="6" name="TextBox 5">
            <a:extLst>
              <a:ext uri="{FF2B5EF4-FFF2-40B4-BE49-F238E27FC236}">
                <a16:creationId xmlns:a16="http://schemas.microsoft.com/office/drawing/2014/main" id="{B8AC561B-1D5C-CE11-15F3-5D1E957D05E8}"/>
              </a:ext>
            </a:extLst>
          </p:cNvPr>
          <p:cNvSpPr txBox="1"/>
          <p:nvPr/>
        </p:nvSpPr>
        <p:spPr>
          <a:xfrm>
            <a:off x="3349956" y="4487480"/>
            <a:ext cx="2746043" cy="1384995"/>
          </a:xfrm>
          <a:prstGeom prst="rect">
            <a:avLst/>
          </a:prstGeom>
          <a:noFill/>
        </p:spPr>
        <p:txBody>
          <a:bodyPr wrap="square" rtlCol="0">
            <a:spAutoFit/>
          </a:bodyPr>
          <a:lstStyle/>
          <a:p>
            <a:pPr algn="ctr"/>
            <a:r>
              <a:rPr lang="en-ZA" sz="2800" dirty="0">
                <a:latin typeface="WordVisi_MSFontService"/>
              </a:rPr>
              <a:t>To adapt to changing situations </a:t>
            </a:r>
            <a:endParaRPr lang="en-GB" sz="2800" dirty="0"/>
          </a:p>
        </p:txBody>
      </p:sp>
      <p:sp>
        <p:nvSpPr>
          <p:cNvPr id="8" name="TextBox 7">
            <a:extLst>
              <a:ext uri="{FF2B5EF4-FFF2-40B4-BE49-F238E27FC236}">
                <a16:creationId xmlns:a16="http://schemas.microsoft.com/office/drawing/2014/main" id="{B731D3BE-9D9C-872A-8FBD-8769AAAECAB2}"/>
              </a:ext>
            </a:extLst>
          </p:cNvPr>
          <p:cNvSpPr txBox="1"/>
          <p:nvPr/>
        </p:nvSpPr>
        <p:spPr>
          <a:xfrm>
            <a:off x="6220835" y="4466155"/>
            <a:ext cx="2771575" cy="1384995"/>
          </a:xfrm>
          <a:prstGeom prst="rect">
            <a:avLst/>
          </a:prstGeom>
          <a:noFill/>
        </p:spPr>
        <p:txBody>
          <a:bodyPr wrap="square" rtlCol="0">
            <a:spAutoFit/>
          </a:bodyPr>
          <a:lstStyle/>
          <a:p>
            <a:pPr algn="ctr"/>
            <a:r>
              <a:rPr lang="en-GB" sz="2800" dirty="0">
                <a:latin typeface="WordVisi_MSFontService"/>
              </a:rPr>
              <a:t>To maintain credibility and foster trust</a:t>
            </a:r>
            <a:endParaRPr lang="en-GB" sz="2800" dirty="0"/>
          </a:p>
        </p:txBody>
      </p:sp>
      <p:sp>
        <p:nvSpPr>
          <p:cNvPr id="11" name="TextBox 10">
            <a:extLst>
              <a:ext uri="{FF2B5EF4-FFF2-40B4-BE49-F238E27FC236}">
                <a16:creationId xmlns:a16="http://schemas.microsoft.com/office/drawing/2014/main" id="{D4F135C1-448F-24A0-9A1B-BCA93256C43B}"/>
              </a:ext>
            </a:extLst>
          </p:cNvPr>
          <p:cNvSpPr txBox="1"/>
          <p:nvPr/>
        </p:nvSpPr>
        <p:spPr>
          <a:xfrm>
            <a:off x="9191019" y="2974752"/>
            <a:ext cx="2761029" cy="1384995"/>
          </a:xfrm>
          <a:prstGeom prst="rect">
            <a:avLst/>
          </a:prstGeom>
          <a:noFill/>
        </p:spPr>
        <p:txBody>
          <a:bodyPr wrap="square" rtlCol="0">
            <a:spAutoFit/>
          </a:bodyPr>
          <a:lstStyle/>
          <a:p>
            <a:pPr algn="ctr"/>
            <a:r>
              <a:rPr lang="en-GB" sz="2800" dirty="0">
                <a:latin typeface="WordVisi_MSFontService"/>
              </a:rPr>
              <a:t>To ensure integrity and long-term growth</a:t>
            </a:r>
            <a:endParaRPr lang="en-GB" sz="2800" dirty="0"/>
          </a:p>
        </p:txBody>
      </p:sp>
      <p:sp>
        <p:nvSpPr>
          <p:cNvPr id="12" name="TextBox 11">
            <a:extLst>
              <a:ext uri="{FF2B5EF4-FFF2-40B4-BE49-F238E27FC236}">
                <a16:creationId xmlns:a16="http://schemas.microsoft.com/office/drawing/2014/main" id="{CD79CDF4-3566-16B4-3AB1-B99BB12CC3A1}"/>
              </a:ext>
            </a:extLst>
          </p:cNvPr>
          <p:cNvSpPr txBox="1"/>
          <p:nvPr/>
        </p:nvSpPr>
        <p:spPr>
          <a:xfrm>
            <a:off x="3349956" y="3912214"/>
            <a:ext cx="2771575" cy="553998"/>
          </a:xfrm>
          <a:prstGeom prst="rect">
            <a:avLst/>
          </a:prstGeom>
          <a:solidFill>
            <a:schemeClr val="tx2"/>
          </a:solidFill>
        </p:spPr>
        <p:txBody>
          <a:bodyPr wrap="square" rtlCol="0">
            <a:spAutoFit/>
          </a:bodyPr>
          <a:lstStyle/>
          <a:p>
            <a:pPr algn="ctr"/>
            <a:r>
              <a:rPr lang="en-GB" sz="3000" dirty="0">
                <a:solidFill>
                  <a:schemeClr val="bg1"/>
                </a:solidFill>
              </a:rPr>
              <a:t>Flexibility </a:t>
            </a:r>
          </a:p>
        </p:txBody>
      </p:sp>
      <p:sp>
        <p:nvSpPr>
          <p:cNvPr id="13" name="TextBox 12">
            <a:extLst>
              <a:ext uri="{FF2B5EF4-FFF2-40B4-BE49-F238E27FC236}">
                <a16:creationId xmlns:a16="http://schemas.microsoft.com/office/drawing/2014/main" id="{724BA376-BEEA-C26A-C06A-CDE362263650}"/>
              </a:ext>
            </a:extLst>
          </p:cNvPr>
          <p:cNvSpPr txBox="1"/>
          <p:nvPr/>
        </p:nvSpPr>
        <p:spPr>
          <a:xfrm>
            <a:off x="6220835" y="3933482"/>
            <a:ext cx="2771576" cy="553998"/>
          </a:xfrm>
          <a:prstGeom prst="rect">
            <a:avLst/>
          </a:prstGeom>
          <a:solidFill>
            <a:schemeClr val="tx2"/>
          </a:solidFill>
        </p:spPr>
        <p:txBody>
          <a:bodyPr wrap="square" rtlCol="0">
            <a:spAutoFit/>
          </a:bodyPr>
          <a:lstStyle/>
          <a:p>
            <a:pPr algn="ctr"/>
            <a:r>
              <a:rPr lang="en-GB" sz="3000" dirty="0">
                <a:solidFill>
                  <a:schemeClr val="bg1"/>
                </a:solidFill>
              </a:rPr>
              <a:t>Professionalism </a:t>
            </a:r>
          </a:p>
        </p:txBody>
      </p:sp>
      <p:sp>
        <p:nvSpPr>
          <p:cNvPr id="14" name="TextBox 13">
            <a:extLst>
              <a:ext uri="{FF2B5EF4-FFF2-40B4-BE49-F238E27FC236}">
                <a16:creationId xmlns:a16="http://schemas.microsoft.com/office/drawing/2014/main" id="{0DCCA1BA-C74D-7281-C3CE-2E322822DCDD}"/>
              </a:ext>
            </a:extLst>
          </p:cNvPr>
          <p:cNvSpPr txBox="1"/>
          <p:nvPr/>
        </p:nvSpPr>
        <p:spPr>
          <a:xfrm>
            <a:off x="9180472" y="2495567"/>
            <a:ext cx="2771576" cy="553998"/>
          </a:xfrm>
          <a:prstGeom prst="rect">
            <a:avLst/>
          </a:prstGeom>
          <a:solidFill>
            <a:schemeClr val="tx2"/>
          </a:solidFill>
        </p:spPr>
        <p:txBody>
          <a:bodyPr wrap="square" rtlCol="0">
            <a:spAutoFit/>
          </a:bodyPr>
          <a:lstStyle/>
          <a:p>
            <a:pPr algn="ctr"/>
            <a:r>
              <a:rPr lang="en-GB" sz="3000" dirty="0">
                <a:solidFill>
                  <a:schemeClr val="bg1"/>
                </a:solidFill>
              </a:rPr>
              <a:t>Strong Ethics </a:t>
            </a:r>
          </a:p>
        </p:txBody>
      </p:sp>
    </p:spTree>
    <p:extLst>
      <p:ext uri="{BB962C8B-B14F-4D97-AF65-F5344CB8AC3E}">
        <p14:creationId xmlns:p14="http://schemas.microsoft.com/office/powerpoint/2010/main" val="3790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P spid="11" grpId="0"/>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81ECD-D734-B18A-08D5-FA406B33233B}"/>
              </a:ext>
            </a:extLst>
          </p:cNvPr>
          <p:cNvSpPr txBox="1"/>
          <p:nvPr/>
        </p:nvSpPr>
        <p:spPr>
          <a:xfrm>
            <a:off x="290634" y="494154"/>
            <a:ext cx="5525670" cy="5016758"/>
          </a:xfrm>
          <a:prstGeom prst="rect">
            <a:avLst/>
          </a:prstGeom>
          <a:noFill/>
        </p:spPr>
        <p:txBody>
          <a:bodyPr wrap="square" rtlCol="0">
            <a:spAutoFit/>
          </a:bodyPr>
          <a:lstStyle/>
          <a:p>
            <a:r>
              <a:rPr lang="en-GB" sz="4000" b="1" dirty="0">
                <a:latin typeface="Montserrat" panose="00000500000000000000" pitchFamily="2" charset="0"/>
              </a:rPr>
              <a:t>Activity 7: </a:t>
            </a:r>
          </a:p>
          <a:p>
            <a:r>
              <a:rPr lang="en-GB" sz="4000" dirty="0">
                <a:latin typeface="Montserrat" panose="00000500000000000000" pitchFamily="2" charset="0"/>
              </a:rPr>
              <a:t>Skills and Qualities for Success</a:t>
            </a:r>
          </a:p>
          <a:p>
            <a:endParaRPr lang="en-GB" dirty="0">
              <a:latin typeface="Montserrat" panose="00000500000000000000" pitchFamily="2" charset="0"/>
            </a:endParaRPr>
          </a:p>
          <a:p>
            <a:endParaRPr lang="en-GB" dirty="0">
              <a:latin typeface="Montserrat" panose="00000500000000000000" pitchFamily="2" charset="0"/>
            </a:endParaRPr>
          </a:p>
          <a:p>
            <a:endParaRPr lang="en-GB" dirty="0">
              <a:latin typeface="Montserrat" panose="00000500000000000000" pitchFamily="2" charset="0"/>
            </a:endParaRPr>
          </a:p>
          <a:p>
            <a:endParaRPr lang="en-GB" dirty="0">
              <a:latin typeface="Montserrat" panose="00000500000000000000" pitchFamily="2" charset="0"/>
            </a:endParaRPr>
          </a:p>
          <a:p>
            <a:r>
              <a:rPr lang="en-GB" sz="1600" dirty="0">
                <a:solidFill>
                  <a:schemeClr val="bg1"/>
                </a:solidFill>
                <a:latin typeface="Montserrat" panose="00000500000000000000" pitchFamily="2" charset="0"/>
              </a:rPr>
              <a:t>As we hear from ‘H’ and Volley again, make notes on these questions:</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US" sz="1600" dirty="0">
                <a:solidFill>
                  <a:schemeClr val="bg1"/>
                </a:solidFill>
                <a:latin typeface="Montserrat" panose="00000500000000000000" pitchFamily="2" charset="0"/>
              </a:rPr>
              <a:t>The skills both think are important.</a:t>
            </a:r>
          </a:p>
          <a:p>
            <a:pPr marL="342900" indent="-342900">
              <a:buFont typeface="+mj-lt"/>
              <a:buAutoNum type="arabicPeriod"/>
            </a:pPr>
            <a:endParaRPr lang="en-US" sz="1600" dirty="0">
              <a:solidFill>
                <a:schemeClr val="bg1"/>
              </a:solidFill>
              <a:latin typeface="Montserrat" panose="00000500000000000000" pitchFamily="2" charset="0"/>
            </a:endParaRPr>
          </a:p>
          <a:p>
            <a:pPr marL="342900" indent="-342900">
              <a:buFont typeface="+mj-lt"/>
              <a:buAutoNum type="arabicPeriod"/>
            </a:pPr>
            <a:r>
              <a:rPr lang="en-US" sz="1600" dirty="0">
                <a:solidFill>
                  <a:schemeClr val="bg1"/>
                </a:solidFill>
                <a:latin typeface="Montserrat" panose="00000500000000000000" pitchFamily="2" charset="0"/>
              </a:rPr>
              <a:t>The qualities that are needed for a business to work well</a:t>
            </a:r>
          </a:p>
          <a:p>
            <a:pPr marL="342900" indent="-342900">
              <a:buFont typeface="+mj-lt"/>
              <a:buAutoNum type="arabicPeriod"/>
            </a:pPr>
            <a:endParaRPr lang="en-GB" sz="1600" dirty="0">
              <a:latin typeface="Montserrat" panose="00000500000000000000" pitchFamily="2" charset="0"/>
            </a:endParaRPr>
          </a:p>
        </p:txBody>
      </p:sp>
      <p:pic>
        <p:nvPicPr>
          <p:cNvPr id="2050" name="Picture 2" descr="Save Cocoa Production in Ghana ...">
            <a:extLst>
              <a:ext uri="{FF2B5EF4-FFF2-40B4-BE49-F238E27FC236}">
                <a16:creationId xmlns:a16="http://schemas.microsoft.com/office/drawing/2014/main" id="{1AD0FED7-B5EC-661D-7384-A6907F521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88192"/>
            <a:ext cx="5726708" cy="343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4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A0569B6-16E7-4C6E-B7B3-AC3C0473D735}"/>
              </a:ext>
            </a:extLst>
          </p:cNvPr>
          <p:cNvGraphicFramePr>
            <a:graphicFrameLocks noGrp="1"/>
          </p:cNvGraphicFramePr>
          <p:nvPr>
            <p:extLst>
              <p:ext uri="{D42A27DB-BD31-4B8C-83A1-F6EECF244321}">
                <p14:modId xmlns:p14="http://schemas.microsoft.com/office/powerpoint/2010/main" val="3233353650"/>
              </p:ext>
            </p:extLst>
          </p:nvPr>
        </p:nvGraphicFramePr>
        <p:xfrm>
          <a:off x="582803" y="542612"/>
          <a:ext cx="11103430" cy="5958669"/>
        </p:xfrm>
        <a:graphic>
          <a:graphicData uri="http://schemas.openxmlformats.org/drawingml/2006/table">
            <a:tbl>
              <a:tblPr>
                <a:noFill/>
              </a:tblPr>
              <a:tblGrid>
                <a:gridCol w="2583184">
                  <a:extLst>
                    <a:ext uri="{9D8B030D-6E8A-4147-A177-3AD203B41FA5}">
                      <a16:colId xmlns:a16="http://schemas.microsoft.com/office/drawing/2014/main" val="1214940436"/>
                    </a:ext>
                  </a:extLst>
                </a:gridCol>
                <a:gridCol w="4090219">
                  <a:extLst>
                    <a:ext uri="{9D8B030D-6E8A-4147-A177-3AD203B41FA5}">
                      <a16:colId xmlns:a16="http://schemas.microsoft.com/office/drawing/2014/main" val="1719259136"/>
                    </a:ext>
                  </a:extLst>
                </a:gridCol>
                <a:gridCol w="4430027">
                  <a:extLst>
                    <a:ext uri="{9D8B030D-6E8A-4147-A177-3AD203B41FA5}">
                      <a16:colId xmlns:a16="http://schemas.microsoft.com/office/drawing/2014/main" val="58360186"/>
                    </a:ext>
                  </a:extLst>
                </a:gridCol>
              </a:tblGrid>
              <a:tr h="522651">
                <a:tc>
                  <a:txBody>
                    <a:bodyPr/>
                    <a:lstStyle/>
                    <a:p>
                      <a:pPr algn="l" rtl="0" fontAlgn="base">
                        <a:lnSpc>
                          <a:spcPts val="1380"/>
                        </a:lnSpc>
                      </a:pPr>
                      <a:r>
                        <a:rPr lang="en-ZA" sz="1800" b="1" i="0" dirty="0">
                          <a:solidFill>
                            <a:schemeClr val="bg1"/>
                          </a:solidFill>
                          <a:effectLst/>
                          <a:latin typeface="+mj-lt"/>
                        </a:rPr>
                        <a:t>Skill</a:t>
                      </a:r>
                      <a:r>
                        <a:rPr lang="en-ZA" sz="1800" b="0" i="0" dirty="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ZA" sz="1800" b="1" i="0" dirty="0">
                          <a:solidFill>
                            <a:schemeClr val="bg1"/>
                          </a:solidFill>
                          <a:effectLst/>
                          <a:latin typeface="+mj-lt"/>
                        </a:rPr>
                        <a:t>Rationale</a:t>
                      </a:r>
                      <a:r>
                        <a:rPr lang="en-ZA" sz="1800" b="0" i="0" dirty="0">
                          <a:solidFill>
                            <a:schemeClr val="bg1"/>
                          </a:solidFill>
                          <a:effectLst/>
                          <a:latin typeface="+mj-lt"/>
                        </a:rPr>
                        <a:t> </a:t>
                      </a:r>
                    </a:p>
                  </a:txBody>
                  <a:tcPr marL="188202" marR="112921" marT="112921" marB="112921">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ZA" sz="1800" b="1" i="0" dirty="0">
                          <a:solidFill>
                            <a:schemeClr val="bg1"/>
                          </a:solidFill>
                          <a:effectLst/>
                          <a:latin typeface="+mj-lt"/>
                        </a:rPr>
                        <a:t>Example</a:t>
                      </a:r>
                      <a:r>
                        <a:rPr lang="en-ZA" sz="1800" b="0" i="0" dirty="0">
                          <a:solidFill>
                            <a:schemeClr val="bg1"/>
                          </a:solidFill>
                          <a:effectLst/>
                          <a:latin typeface="+mj-lt"/>
                        </a:rPr>
                        <a:t> </a:t>
                      </a:r>
                    </a:p>
                  </a:txBody>
                  <a:tcPr marL="188202" marR="112921" marT="112921" marB="112921">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3456391992"/>
                  </a:ext>
                </a:extLst>
              </a:tr>
              <a:tr h="982714">
                <a:tc>
                  <a:txBody>
                    <a:bodyPr/>
                    <a:lstStyle/>
                    <a:p>
                      <a:pPr algn="l" rtl="0" fontAlgn="base">
                        <a:lnSpc>
                          <a:spcPts val="1380"/>
                        </a:lnSpc>
                      </a:pPr>
                      <a:r>
                        <a:rPr lang="en-ZA" sz="1800" b="1" i="0">
                          <a:solidFill>
                            <a:schemeClr val="bg1"/>
                          </a:solidFill>
                          <a:effectLst/>
                          <a:latin typeface="+mj-lt"/>
                        </a:rPr>
                        <a:t>Adaptability</a:t>
                      </a:r>
                      <a:r>
                        <a:rPr lang="en-ZA" sz="1800" b="0" i="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dirty="0">
                          <a:solidFill>
                            <a:schemeClr val="bg1"/>
                          </a:solidFill>
                          <a:effectLst/>
                          <a:latin typeface="+mj-lt"/>
                        </a:rPr>
                        <a:t>The creative industries change quickly. Being flexible helps you adjust to new trends and technologies.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 graphic designer learning new software to keep up with client demands.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3459095319"/>
                  </a:ext>
                </a:extLst>
              </a:tr>
              <a:tr h="982714">
                <a:tc>
                  <a:txBody>
                    <a:bodyPr/>
                    <a:lstStyle/>
                    <a:p>
                      <a:pPr algn="l" rtl="0" fontAlgn="base">
                        <a:lnSpc>
                          <a:spcPts val="1380"/>
                        </a:lnSpc>
                      </a:pPr>
                      <a:r>
                        <a:rPr lang="en-ZA" sz="1800" b="1" i="0">
                          <a:solidFill>
                            <a:schemeClr val="bg1"/>
                          </a:solidFill>
                          <a:effectLst/>
                          <a:latin typeface="+mj-lt"/>
                        </a:rPr>
                        <a:t>Collaboration</a:t>
                      </a:r>
                      <a:r>
                        <a:rPr lang="en-ZA" sz="1800" b="0" i="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Working well with others, even from different fields, leads to better ideas and results.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 filmmaker teaming up with a musician to create a compelling soundtrack.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406312836"/>
                  </a:ext>
                </a:extLst>
              </a:tr>
              <a:tr h="752581">
                <a:tc>
                  <a:txBody>
                    <a:bodyPr/>
                    <a:lstStyle/>
                    <a:p>
                      <a:pPr algn="l" rtl="0" fontAlgn="base">
                        <a:lnSpc>
                          <a:spcPts val="1380"/>
                        </a:lnSpc>
                      </a:pPr>
                      <a:r>
                        <a:rPr lang="en-ZA" sz="1800" b="1" i="0">
                          <a:solidFill>
                            <a:schemeClr val="bg1"/>
                          </a:solidFill>
                          <a:effectLst/>
                          <a:latin typeface="+mj-lt"/>
                        </a:rPr>
                        <a:t>Critical Thinking</a:t>
                      </a:r>
                      <a:r>
                        <a:rPr lang="en-ZA" sz="1800" b="0" i="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Analysing problems and making smart decisions is key to success.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 marketing team deciding the best strategy to reach their audience.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321953101"/>
                  </a:ext>
                </a:extLst>
              </a:tr>
              <a:tr h="982714">
                <a:tc>
                  <a:txBody>
                    <a:bodyPr/>
                    <a:lstStyle/>
                    <a:p>
                      <a:pPr algn="l" rtl="0" fontAlgn="base">
                        <a:lnSpc>
                          <a:spcPts val="1380"/>
                        </a:lnSpc>
                      </a:pPr>
                      <a:r>
                        <a:rPr lang="en-ZA" sz="1800" b="1" i="0">
                          <a:solidFill>
                            <a:schemeClr val="bg1"/>
                          </a:solidFill>
                          <a:effectLst/>
                          <a:latin typeface="+mj-lt"/>
                        </a:rPr>
                        <a:t>Communication Skills</a:t>
                      </a:r>
                      <a:r>
                        <a:rPr lang="en-ZA" sz="1800" b="0" i="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Explaining your ideas clearly is important for teamwork and showing clients the value of your work.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 fashion designer presenting their collection to potential buyers.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2730925831"/>
                  </a:ext>
                </a:extLst>
              </a:tr>
              <a:tr h="982714">
                <a:tc>
                  <a:txBody>
                    <a:bodyPr/>
                    <a:lstStyle/>
                    <a:p>
                      <a:pPr algn="l" rtl="0" fontAlgn="base">
                        <a:lnSpc>
                          <a:spcPts val="1380"/>
                        </a:lnSpc>
                      </a:pPr>
                      <a:r>
                        <a:rPr lang="en-ZA" sz="1800" b="1" i="0">
                          <a:solidFill>
                            <a:schemeClr val="bg1"/>
                          </a:solidFill>
                          <a:effectLst/>
                          <a:latin typeface="+mj-lt"/>
                        </a:rPr>
                        <a:t>Digital Literacy</a:t>
                      </a:r>
                      <a:r>
                        <a:rPr lang="en-ZA" sz="1800" b="0" i="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dirty="0">
                          <a:solidFill>
                            <a:schemeClr val="bg1"/>
                          </a:solidFill>
                          <a:effectLst/>
                          <a:latin typeface="+mj-lt"/>
                        </a:rPr>
                        <a:t>Knowing how to use digital tools is essential as technology shapes industry.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An artist using social media platforms like Instagram to sell their work.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tx2"/>
                    </a:solidFill>
                  </a:tcPr>
                </a:tc>
                <a:extLst>
                  <a:ext uri="{0D108BD9-81ED-4DB2-BD59-A6C34878D82A}">
                    <a16:rowId xmlns:a16="http://schemas.microsoft.com/office/drawing/2014/main" val="3358925143"/>
                  </a:ext>
                </a:extLst>
              </a:tr>
              <a:tr h="752581">
                <a:tc>
                  <a:txBody>
                    <a:bodyPr/>
                    <a:lstStyle/>
                    <a:p>
                      <a:pPr algn="l" rtl="0" fontAlgn="base">
                        <a:lnSpc>
                          <a:spcPts val="1380"/>
                        </a:lnSpc>
                      </a:pPr>
                      <a:r>
                        <a:rPr lang="en-ZA" sz="1800" b="1" i="0" dirty="0">
                          <a:solidFill>
                            <a:schemeClr val="bg1"/>
                          </a:solidFill>
                          <a:effectLst/>
                          <a:latin typeface="+mj-lt"/>
                        </a:rPr>
                        <a:t>Resilience</a:t>
                      </a:r>
                      <a:r>
                        <a:rPr lang="en-ZA" sz="1800" b="0" i="0" dirty="0">
                          <a:solidFill>
                            <a:schemeClr val="bg1"/>
                          </a:solidFill>
                          <a:effectLst/>
                          <a:latin typeface="+mj-lt"/>
                        </a:rPr>
                        <a:t> </a:t>
                      </a:r>
                    </a:p>
                  </a:txBody>
                  <a:tcPr marL="188202" marR="112921" marT="112921" marB="112921">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tx2"/>
                    </a:solidFill>
                  </a:tcPr>
                </a:tc>
                <a:tc>
                  <a:txBody>
                    <a:bodyPr/>
                    <a:lstStyle/>
                    <a:p>
                      <a:pPr algn="l" rtl="0" fontAlgn="base">
                        <a:lnSpc>
                          <a:spcPts val="1380"/>
                        </a:lnSpc>
                      </a:pPr>
                      <a:r>
                        <a:rPr lang="en-GB" sz="1800" b="0" i="0">
                          <a:solidFill>
                            <a:schemeClr val="bg1"/>
                          </a:solidFill>
                          <a:effectLst/>
                          <a:latin typeface="+mj-lt"/>
                        </a:rPr>
                        <a:t>Facing setbacks is part of the creative journey, and bouncing back is crucial. </a:t>
                      </a:r>
                    </a:p>
                  </a:txBody>
                  <a:tcPr marL="188202" marR="112921" marT="112921" marB="11292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tx2"/>
                    </a:solidFill>
                  </a:tcPr>
                </a:tc>
                <a:tc>
                  <a:txBody>
                    <a:bodyPr/>
                    <a:lstStyle/>
                    <a:p>
                      <a:pPr algn="l" rtl="0" fontAlgn="base">
                        <a:lnSpc>
                          <a:spcPts val="1380"/>
                        </a:lnSpc>
                      </a:pPr>
                      <a:r>
                        <a:rPr lang="en-GB" sz="1800" b="0" i="0" dirty="0">
                          <a:solidFill>
                            <a:schemeClr val="bg1"/>
                          </a:solidFill>
                          <a:effectLst/>
                          <a:latin typeface="+mj-lt"/>
                        </a:rPr>
                        <a:t>A writer reworking a rejected script until it gets published. </a:t>
                      </a:r>
                    </a:p>
                  </a:txBody>
                  <a:tcPr marL="188202" marR="112921" marT="112921" marB="112921">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chemeClr val="tx2"/>
                    </a:solidFill>
                  </a:tcPr>
                </a:tc>
                <a:extLst>
                  <a:ext uri="{0D108BD9-81ED-4DB2-BD59-A6C34878D82A}">
                    <a16:rowId xmlns:a16="http://schemas.microsoft.com/office/drawing/2014/main" val="2575761724"/>
                  </a:ext>
                </a:extLst>
              </a:tr>
            </a:tbl>
          </a:graphicData>
        </a:graphic>
      </p:graphicFrame>
    </p:spTree>
    <p:extLst>
      <p:ext uri="{BB962C8B-B14F-4D97-AF65-F5344CB8AC3E}">
        <p14:creationId xmlns:p14="http://schemas.microsoft.com/office/powerpoint/2010/main" val="230846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171AF9DD-59DA-4F88-9EA3-7B9012828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8FE3A-ADCC-A4A2-0736-39E3E7AA50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bg1"/>
                </a:solidFill>
                <a:latin typeface="Montserrat" panose="00000500000000000000" pitchFamily="2" charset="0"/>
              </a:rPr>
              <a:t>Protecting Your Business</a:t>
            </a:r>
          </a:p>
        </p:txBody>
      </p:sp>
      <p:graphicFrame>
        <p:nvGraphicFramePr>
          <p:cNvPr id="6" name="TextBox 3">
            <a:extLst>
              <a:ext uri="{FF2B5EF4-FFF2-40B4-BE49-F238E27FC236}">
                <a16:creationId xmlns:a16="http://schemas.microsoft.com/office/drawing/2014/main" id="{F6793124-1188-D22F-67F1-B0F50B4B9C2B}"/>
              </a:ext>
            </a:extLst>
          </p:cNvPr>
          <p:cNvGraphicFramePr/>
          <p:nvPr>
            <p:extLst>
              <p:ext uri="{D42A27DB-BD31-4B8C-83A1-F6EECF244321}">
                <p14:modId xmlns:p14="http://schemas.microsoft.com/office/powerpoint/2010/main" val="2330280409"/>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85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CECF621-14D3-F6ED-5D88-D1BAAEEE4DB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CBADE9B-2692-72A1-4B2A-8BBFD5632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1E76E2-30A3-F8DD-6D29-039124960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6FA0B1-45AA-10F7-C42B-AE685B77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ABA045-9BE6-C863-0A95-6A9FA939F538}"/>
              </a:ext>
            </a:extLst>
          </p:cNvPr>
          <p:cNvSpPr txBox="1"/>
          <p:nvPr/>
        </p:nvSpPr>
        <p:spPr>
          <a:xfrm>
            <a:off x="1179870" y="0"/>
            <a:ext cx="3473569" cy="6857999"/>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bg1"/>
                </a:solidFill>
                <a:latin typeface="Montserrat" panose="00000500000000000000" pitchFamily="2" charset="0"/>
              </a:rPr>
              <a:t>In Conclusion:</a:t>
            </a:r>
          </a:p>
          <a:p>
            <a:pPr defTabSz="914400">
              <a:lnSpc>
                <a:spcPct val="90000"/>
              </a:lnSpc>
              <a:spcBef>
                <a:spcPct val="0"/>
              </a:spcBef>
              <a:spcAft>
                <a:spcPts val="600"/>
              </a:spcAft>
            </a:pPr>
            <a:endParaRPr lang="en-US" sz="4400" dirty="0">
              <a:solidFill>
                <a:schemeClr val="bg1"/>
              </a:solidFill>
              <a:latin typeface="Montserrat" panose="00000500000000000000" pitchFamily="2" charset="0"/>
            </a:endParaRPr>
          </a:p>
          <a:p>
            <a:pPr defTabSz="914400">
              <a:lnSpc>
                <a:spcPct val="90000"/>
              </a:lnSpc>
              <a:spcBef>
                <a:spcPct val="0"/>
              </a:spcBef>
              <a:spcAft>
                <a:spcPts val="600"/>
              </a:spcAft>
            </a:pPr>
            <a:r>
              <a:rPr lang="en-US" sz="4400" dirty="0">
                <a:solidFill>
                  <a:schemeClr val="bg1"/>
                </a:solidFill>
                <a:latin typeface="Montserrat" panose="00000500000000000000" pitchFamily="2" charset="0"/>
              </a:rPr>
              <a:t>What We Have Explored</a:t>
            </a:r>
          </a:p>
        </p:txBody>
      </p:sp>
      <p:sp>
        <p:nvSpPr>
          <p:cNvPr id="4" name="TextBox 3">
            <a:extLst>
              <a:ext uri="{FF2B5EF4-FFF2-40B4-BE49-F238E27FC236}">
                <a16:creationId xmlns:a16="http://schemas.microsoft.com/office/drawing/2014/main" id="{B9A931E0-3FE7-2825-84B3-91E94715C66C}"/>
              </a:ext>
            </a:extLst>
          </p:cNvPr>
          <p:cNvSpPr txBox="1"/>
          <p:nvPr/>
        </p:nvSpPr>
        <p:spPr>
          <a:xfrm>
            <a:off x="4996543" y="1115786"/>
            <a:ext cx="5713790" cy="4626428"/>
          </a:xfrm>
          <a:prstGeom prst="rect">
            <a:avLst/>
          </a:prstGeom>
        </p:spPr>
        <p:txBody>
          <a:bodyPr vert="horz" lIns="91440" tIns="45720" rIns="91440" bIns="45720" rtlCol="0" anchor="ctr">
            <a:normAutofit/>
          </a:bodyPr>
          <a:lstStyle/>
          <a:p>
            <a:pPr marL="342900" indent="-342900" defTabSz="914400" fontAlgn="base">
              <a:lnSpc>
                <a:spcPct val="90000"/>
              </a:lnSpc>
              <a:spcAft>
                <a:spcPts val="600"/>
              </a:spcAft>
              <a:buFont typeface="Arial" panose="020B0604020202020204" pitchFamily="34" charset="0"/>
              <a:buChar char="•"/>
            </a:pPr>
            <a:r>
              <a:rPr lang="en-US" sz="2000" b="0" i="0" dirty="0">
                <a:solidFill>
                  <a:schemeClr val="tx1">
                    <a:lumMod val="95000"/>
                  </a:schemeClr>
                </a:solidFill>
                <a:effectLst/>
              </a:rPr>
              <a:t>The importance of the Creative Economy in Africa  </a:t>
            </a:r>
          </a:p>
          <a:p>
            <a:pPr defTabSz="914400" fontAlgn="base">
              <a:lnSpc>
                <a:spcPct val="90000"/>
              </a:lnSpc>
              <a:spcAft>
                <a:spcPts val="600"/>
              </a:spcAft>
            </a:pPr>
            <a:endParaRPr lang="en-US" sz="2000" b="0" i="0" dirty="0">
              <a:solidFill>
                <a:schemeClr val="tx1">
                  <a:lumMod val="95000"/>
                </a:schemeClr>
              </a:solidFill>
              <a:effectLst/>
            </a:endParaRPr>
          </a:p>
          <a:p>
            <a:pPr marL="342900" indent="-342900" defTabSz="914400" fontAlgn="base">
              <a:lnSpc>
                <a:spcPct val="90000"/>
              </a:lnSpc>
              <a:spcAft>
                <a:spcPts val="600"/>
              </a:spcAft>
              <a:buFont typeface="Arial" panose="020B0604020202020204" pitchFamily="34" charset="0"/>
              <a:buChar char="•"/>
            </a:pPr>
            <a:r>
              <a:rPr lang="en-US" sz="2000" b="0" i="0" dirty="0">
                <a:solidFill>
                  <a:schemeClr val="tx1">
                    <a:lumMod val="95000"/>
                  </a:schemeClr>
                </a:solidFill>
                <a:effectLst/>
              </a:rPr>
              <a:t>The characteristics of the Creative Economy, including its diversity and complexity. </a:t>
            </a:r>
          </a:p>
          <a:p>
            <a:pPr indent="-228600" defTabSz="914400" fontAlgn="base">
              <a:lnSpc>
                <a:spcPct val="90000"/>
              </a:lnSpc>
              <a:spcAft>
                <a:spcPts val="600"/>
              </a:spcAft>
              <a:buFont typeface="Arial" panose="020B0604020202020204" pitchFamily="34" charset="0"/>
              <a:buChar char="•"/>
            </a:pPr>
            <a:endParaRPr lang="en-US" sz="2000" b="0" i="0" dirty="0">
              <a:solidFill>
                <a:schemeClr val="tx1">
                  <a:lumMod val="95000"/>
                </a:schemeClr>
              </a:solidFill>
              <a:effectLst/>
            </a:endParaRPr>
          </a:p>
          <a:p>
            <a:pPr marL="342900" indent="-342900" defTabSz="914400" fontAlgn="base">
              <a:lnSpc>
                <a:spcPct val="90000"/>
              </a:lnSpc>
              <a:spcAft>
                <a:spcPts val="600"/>
              </a:spcAft>
              <a:buFont typeface="Arial" panose="020B0604020202020204" pitchFamily="34" charset="0"/>
              <a:buChar char="•"/>
            </a:pPr>
            <a:r>
              <a:rPr lang="en-US" sz="2000" b="0" i="0" dirty="0">
                <a:solidFill>
                  <a:schemeClr val="tx1">
                    <a:lumMod val="95000"/>
                  </a:schemeClr>
                </a:solidFill>
                <a:effectLst/>
              </a:rPr>
              <a:t>Why creative businesses matter and the ways they can impact society</a:t>
            </a:r>
          </a:p>
          <a:p>
            <a:pPr indent="-228600" defTabSz="914400" fontAlgn="base">
              <a:lnSpc>
                <a:spcPct val="90000"/>
              </a:lnSpc>
              <a:spcAft>
                <a:spcPts val="600"/>
              </a:spcAft>
              <a:buFont typeface="Arial" panose="020B0604020202020204" pitchFamily="34" charset="0"/>
              <a:buChar char="•"/>
            </a:pPr>
            <a:endParaRPr lang="en-US" sz="2000" b="0" i="0" dirty="0">
              <a:solidFill>
                <a:schemeClr val="tx1">
                  <a:lumMod val="95000"/>
                </a:schemeClr>
              </a:solidFill>
              <a:effectLst/>
            </a:endParaRPr>
          </a:p>
          <a:p>
            <a:pPr marL="342900" indent="-342900" defTabSz="914400" fontAlgn="base">
              <a:lnSpc>
                <a:spcPct val="90000"/>
              </a:lnSpc>
              <a:spcAft>
                <a:spcPts val="600"/>
              </a:spcAft>
              <a:buFont typeface="Arial" panose="020B0604020202020204" pitchFamily="34" charset="0"/>
              <a:buChar char="•"/>
            </a:pPr>
            <a:r>
              <a:rPr lang="en-US" sz="2000" b="0" i="0" dirty="0">
                <a:solidFill>
                  <a:schemeClr val="tx1">
                    <a:lumMod val="95000"/>
                  </a:schemeClr>
                </a:solidFill>
                <a:effectLst/>
              </a:rPr>
              <a:t>Skills required to be successful in the Creative Economy </a:t>
            </a:r>
          </a:p>
          <a:p>
            <a:pPr indent="-228600" defTabSz="914400" fontAlgn="base">
              <a:lnSpc>
                <a:spcPct val="90000"/>
              </a:lnSpc>
              <a:spcAft>
                <a:spcPts val="600"/>
              </a:spcAft>
              <a:buFont typeface="Arial" panose="020B0604020202020204" pitchFamily="34" charset="0"/>
              <a:buChar char="•"/>
            </a:pPr>
            <a:endParaRPr lang="en-US" sz="2000" b="0" i="0" dirty="0">
              <a:solidFill>
                <a:schemeClr val="tx1">
                  <a:lumMod val="95000"/>
                </a:schemeClr>
              </a:solidFill>
              <a:effectLst/>
            </a:endParaRPr>
          </a:p>
          <a:p>
            <a:pPr marL="342900" indent="-342900" defTabSz="914400" fontAlgn="base">
              <a:lnSpc>
                <a:spcPct val="90000"/>
              </a:lnSpc>
              <a:spcAft>
                <a:spcPts val="600"/>
              </a:spcAft>
              <a:buFont typeface="Arial" panose="020B0604020202020204" pitchFamily="34" charset="0"/>
              <a:buChar char="•"/>
            </a:pPr>
            <a:r>
              <a:rPr lang="en-US" sz="2000" b="0" i="0" dirty="0">
                <a:solidFill>
                  <a:schemeClr val="tx1">
                    <a:lumMod val="95000"/>
                  </a:schemeClr>
                </a:solidFill>
                <a:effectLst/>
              </a:rPr>
              <a:t>Types of business models that can be applied </a:t>
            </a:r>
          </a:p>
        </p:txBody>
      </p:sp>
      <p:pic>
        <p:nvPicPr>
          <p:cNvPr id="5" name="Picture 4">
            <a:extLst>
              <a:ext uri="{FF2B5EF4-FFF2-40B4-BE49-F238E27FC236}">
                <a16:creationId xmlns:a16="http://schemas.microsoft.com/office/drawing/2014/main" id="{1BCBE5EF-C59C-1136-B17D-608458F5F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897" y="5561734"/>
            <a:ext cx="1484539" cy="1236106"/>
          </a:xfrm>
          <a:prstGeom prst="rect">
            <a:avLst/>
          </a:prstGeom>
        </p:spPr>
      </p:pic>
    </p:spTree>
    <p:extLst>
      <p:ext uri="{BB962C8B-B14F-4D97-AF65-F5344CB8AC3E}">
        <p14:creationId xmlns:p14="http://schemas.microsoft.com/office/powerpoint/2010/main" val="119477534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99D4A6-FEC5-3DF8-3F85-326752DEF63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002465-4918-AFAC-39E7-D3544BF71173}"/>
              </a:ext>
            </a:extLst>
          </p:cNvPr>
          <p:cNvSpPr txBox="1"/>
          <p:nvPr/>
        </p:nvSpPr>
        <p:spPr>
          <a:xfrm>
            <a:off x="1179870" y="0"/>
            <a:ext cx="3473569" cy="6857999"/>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bg1"/>
                </a:solidFill>
                <a:latin typeface="Montserrat" panose="00000500000000000000" pitchFamily="2" charset="0"/>
              </a:rPr>
              <a:t>Course Objectives</a:t>
            </a:r>
          </a:p>
        </p:txBody>
      </p:sp>
      <p:pic>
        <p:nvPicPr>
          <p:cNvPr id="6" name="Picture 5">
            <a:extLst>
              <a:ext uri="{FF2B5EF4-FFF2-40B4-BE49-F238E27FC236}">
                <a16:creationId xmlns:a16="http://schemas.microsoft.com/office/drawing/2014/main" id="{0E4AB3BE-8B31-E7DD-D52C-200FAFDAAD3A}"/>
              </a:ext>
            </a:extLst>
          </p:cNvPr>
          <p:cNvPicPr>
            <a:picLocks noChangeAspect="1"/>
          </p:cNvPicPr>
          <p:nvPr/>
        </p:nvPicPr>
        <p:blipFill>
          <a:blip r:embed="rId2"/>
          <a:stretch>
            <a:fillRect/>
          </a:stretch>
        </p:blipFill>
        <p:spPr>
          <a:xfrm>
            <a:off x="5013700" y="1639528"/>
            <a:ext cx="6818040" cy="3578941"/>
          </a:xfrm>
          <a:prstGeom prst="rect">
            <a:avLst/>
          </a:prstGeom>
        </p:spPr>
      </p:pic>
    </p:spTree>
    <p:extLst>
      <p:ext uri="{BB962C8B-B14F-4D97-AF65-F5344CB8AC3E}">
        <p14:creationId xmlns:p14="http://schemas.microsoft.com/office/powerpoint/2010/main" val="8483207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E8FA-49AA-A90B-ACCB-57BF1DD2DE74}"/>
              </a:ext>
            </a:extLst>
          </p:cNvPr>
          <p:cNvSpPr>
            <a:spLocks noGrp="1"/>
          </p:cNvSpPr>
          <p:nvPr>
            <p:ph type="title"/>
          </p:nvPr>
        </p:nvSpPr>
        <p:spPr>
          <a:xfrm>
            <a:off x="838200" y="2766218"/>
            <a:ext cx="10515600" cy="1325563"/>
          </a:xfrm>
          <a:solidFill>
            <a:schemeClr val="tx2"/>
          </a:solidFill>
        </p:spPr>
        <p:txBody>
          <a:bodyPr>
            <a:normAutofit/>
          </a:bodyPr>
          <a:lstStyle/>
          <a:p>
            <a:pPr algn="ctr"/>
            <a:r>
              <a:rPr lang="en-GB" sz="4400" dirty="0">
                <a:solidFill>
                  <a:schemeClr val="bg1"/>
                </a:solidFill>
                <a:latin typeface="Montserrat" panose="00000500000000000000" pitchFamily="2" charset="0"/>
              </a:rPr>
              <a:t>Ice Breaker Activity</a:t>
            </a:r>
          </a:p>
        </p:txBody>
      </p:sp>
    </p:spTree>
    <p:extLst>
      <p:ext uri="{BB962C8B-B14F-4D97-AF65-F5344CB8AC3E}">
        <p14:creationId xmlns:p14="http://schemas.microsoft.com/office/powerpoint/2010/main" val="240821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F46D0-CB3C-D58F-DE73-BC526C385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4927C-372B-DB7B-C243-2A00B2AD6651}"/>
              </a:ext>
            </a:extLst>
          </p:cNvPr>
          <p:cNvSpPr>
            <a:spLocks noGrp="1"/>
          </p:cNvSpPr>
          <p:nvPr>
            <p:ph type="title"/>
          </p:nvPr>
        </p:nvSpPr>
        <p:spPr/>
        <p:txBody>
          <a:bodyPr/>
          <a:lstStyle/>
          <a:p>
            <a:endParaRPr lang="en-ZA"/>
          </a:p>
        </p:txBody>
      </p:sp>
      <p:pic>
        <p:nvPicPr>
          <p:cNvPr id="3" name="Picture 2" descr="A colorful digital illustration of Africa filled with various abstract patterns and cultural symbols represents creative economy themes. The design includes vibrant reds, blues, yellows, and blacks, with Lancaster University logo and licensing information on a green background.">
            <a:extLst>
              <a:ext uri="{FF2B5EF4-FFF2-40B4-BE49-F238E27FC236}">
                <a16:creationId xmlns:a16="http://schemas.microsoft.com/office/drawing/2014/main" id="{D3648367-B3E6-B5DE-B552-95BCFE5A60AF}"/>
              </a:ext>
            </a:extLst>
          </p:cNvPr>
          <p:cNvPicPr>
            <a:picLocks noChangeAspect="1"/>
          </p:cNvPicPr>
          <p:nvPr/>
        </p:nvPicPr>
        <p:blipFill>
          <a:blip r:embed="rId2"/>
          <a:stretch>
            <a:fillRect/>
          </a:stretch>
        </p:blipFill>
        <p:spPr>
          <a:xfrm>
            <a:off x="0" y="0"/>
            <a:ext cx="12192000" cy="6858001"/>
          </a:xfrm>
          <a:prstGeom prst="rect">
            <a:avLst/>
          </a:prstGeom>
        </p:spPr>
      </p:pic>
      <p:sp>
        <p:nvSpPr>
          <p:cNvPr id="6" name="TextBox 5">
            <a:extLst>
              <a:ext uri="{FF2B5EF4-FFF2-40B4-BE49-F238E27FC236}">
                <a16:creationId xmlns:a16="http://schemas.microsoft.com/office/drawing/2014/main" id="{C24953CF-3449-428B-5B1D-B169EF7F634A}"/>
              </a:ext>
            </a:extLst>
          </p:cNvPr>
          <p:cNvSpPr txBox="1"/>
          <p:nvPr/>
        </p:nvSpPr>
        <p:spPr>
          <a:xfrm>
            <a:off x="7341476" y="565346"/>
            <a:ext cx="4849487" cy="4832092"/>
          </a:xfrm>
          <a:prstGeom prst="rect">
            <a:avLst/>
          </a:prstGeom>
          <a:noFill/>
        </p:spPr>
        <p:txBody>
          <a:bodyPr wrap="square" lIns="91440" tIns="45720" rIns="91440" bIns="45720" anchor="t">
            <a:spAutoFit/>
          </a:bodyPr>
          <a:lstStyle/>
          <a:p>
            <a:pPr>
              <a:defRPr/>
            </a:pPr>
            <a:r>
              <a:rPr lang="en-GB" sz="4400" b="1" dirty="0">
                <a:solidFill>
                  <a:prstClr val="white"/>
                </a:solidFill>
                <a:latin typeface="Montserrat"/>
              </a:rPr>
              <a:t>What is the Creative Economy and Why Does it matter?</a:t>
            </a:r>
          </a:p>
          <a:p>
            <a:pPr>
              <a:defRPr/>
            </a:pPr>
            <a:endParaRPr lang="en-GB" sz="4400" b="1" dirty="0">
              <a:solidFill>
                <a:prstClr val="white"/>
              </a:solidFill>
              <a:latin typeface="Montserrat"/>
            </a:endParaRPr>
          </a:p>
          <a:p>
            <a:pPr>
              <a:defRPr/>
            </a:pPr>
            <a:r>
              <a:rPr lang="en-GB" sz="4400" b="1" dirty="0">
                <a:solidFill>
                  <a:prstClr val="white"/>
                </a:solidFill>
                <a:latin typeface="Montserrat"/>
              </a:rPr>
              <a:t>Unit 1</a:t>
            </a:r>
          </a:p>
        </p:txBody>
      </p:sp>
      <p:sp>
        <p:nvSpPr>
          <p:cNvPr id="7" name="Rectangle 6">
            <a:extLst>
              <a:ext uri="{FF2B5EF4-FFF2-40B4-BE49-F238E27FC236}">
                <a16:creationId xmlns:a16="http://schemas.microsoft.com/office/drawing/2014/main" id="{E523C6F5-7CE0-4514-A663-5C243BD0CA6B}"/>
              </a:ext>
            </a:extLst>
          </p:cNvPr>
          <p:cNvSpPr>
            <a:spLocks noGrp="1" noRot="1" noMove="1" noResize="1" noEditPoints="1" noAdjustHandles="1" noChangeArrowheads="1" noChangeShapeType="1"/>
          </p:cNvSpPr>
          <p:nvPr/>
        </p:nvSpPr>
        <p:spPr>
          <a:xfrm>
            <a:off x="1165860" y="4149407"/>
            <a:ext cx="2971800" cy="132556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1">
            <a:extLst>
              <a:ext uri="{FF2B5EF4-FFF2-40B4-BE49-F238E27FC236}">
                <a16:creationId xmlns:a16="http://schemas.microsoft.com/office/drawing/2014/main" id="{8EA4F8FC-FA58-D532-4393-33204B3D8F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8" name="Picture 7" descr="A logo with white text&#10;&#10;AI-generated content may be incorrect.">
            <a:extLst>
              <a:ext uri="{FF2B5EF4-FFF2-40B4-BE49-F238E27FC236}">
                <a16:creationId xmlns:a16="http://schemas.microsoft.com/office/drawing/2014/main" id="{31659125-38B7-4026-B595-4BB7AE285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886" y="5389760"/>
            <a:ext cx="1513235" cy="1260000"/>
          </a:xfrm>
          <a:prstGeom prst="rect">
            <a:avLst/>
          </a:prstGeom>
        </p:spPr>
      </p:pic>
      <p:pic>
        <p:nvPicPr>
          <p:cNvPr id="4" name="Picture 3">
            <a:extLst>
              <a:ext uri="{FF2B5EF4-FFF2-40B4-BE49-F238E27FC236}">
                <a16:creationId xmlns:a16="http://schemas.microsoft.com/office/drawing/2014/main" id="{D2C31602-B75B-1E75-8CB5-59BB771F6478}"/>
              </a:ext>
            </a:extLst>
          </p:cNvPr>
          <p:cNvPicPr>
            <a:picLocks noChangeAspect="1"/>
          </p:cNvPicPr>
          <p:nvPr/>
        </p:nvPicPr>
        <p:blipFill>
          <a:blip r:embed="rId4"/>
          <a:stretch>
            <a:fillRect/>
          </a:stretch>
        </p:blipFill>
        <p:spPr>
          <a:xfrm>
            <a:off x="1164770" y="4484235"/>
            <a:ext cx="2601687" cy="1198790"/>
          </a:xfrm>
          <a:prstGeom prst="rect">
            <a:avLst/>
          </a:prstGeom>
        </p:spPr>
      </p:pic>
    </p:spTree>
    <p:extLst>
      <p:ext uri="{BB962C8B-B14F-4D97-AF65-F5344CB8AC3E}">
        <p14:creationId xmlns:p14="http://schemas.microsoft.com/office/powerpoint/2010/main" val="279449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3D36689-5302-4815-7E02-8A53E537254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744AFC65-462D-3AC0-776E-4D237DF211A3}"/>
              </a:ext>
            </a:extLst>
          </p:cNvPr>
          <p:cNvSpPr/>
          <p:nvPr/>
        </p:nvSpPr>
        <p:spPr>
          <a:xfrm>
            <a:off x="5618535" y="3541471"/>
            <a:ext cx="1269562" cy="1269562"/>
          </a:xfrm>
          <a:prstGeom prst="ellipse">
            <a:avLst/>
          </a:prstGeom>
          <a:solidFill>
            <a:schemeClr val="bg2"/>
          </a:solidFill>
        </p:spPr>
        <p:style>
          <a:lnRef idx="0">
            <a:schemeClr val="accent3">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ZA"/>
          </a:p>
        </p:txBody>
      </p:sp>
      <p:sp useBgFill="1">
        <p:nvSpPr>
          <p:cNvPr id="16" name="Rectangle 15">
            <a:extLst>
              <a:ext uri="{FF2B5EF4-FFF2-40B4-BE49-F238E27FC236}">
                <a16:creationId xmlns:a16="http://schemas.microsoft.com/office/drawing/2014/main" id="{AE2FAA68-42F1-92E9-55F5-9A1DE7887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A65255-18DE-2A87-3C95-B369A1DEF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24AA55-BEF4-A5E6-F44A-63D100F2D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1A5EF9-ABCF-5184-E34A-6A5D9F28F9A0}"/>
              </a:ext>
            </a:extLst>
          </p:cNvPr>
          <p:cNvSpPr txBox="1"/>
          <p:nvPr/>
        </p:nvSpPr>
        <p:spPr>
          <a:xfrm>
            <a:off x="1179870" y="0"/>
            <a:ext cx="3473569" cy="6857999"/>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chemeClr val="bg1"/>
                </a:solidFill>
                <a:latin typeface="Montserrat" panose="00000500000000000000" pitchFamily="2" charset="0"/>
              </a:rPr>
              <a:t>Learning Objectives</a:t>
            </a:r>
          </a:p>
        </p:txBody>
      </p:sp>
      <p:pic>
        <p:nvPicPr>
          <p:cNvPr id="12" name="Picture 11" descr="A group of black and white text&#10;&#10;AI-generated content may be incorrect.">
            <a:extLst>
              <a:ext uri="{FF2B5EF4-FFF2-40B4-BE49-F238E27FC236}">
                <a16:creationId xmlns:a16="http://schemas.microsoft.com/office/drawing/2014/main" id="{984F87FE-576A-DA88-73D9-1C2F3C0B6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720" y="-2"/>
            <a:ext cx="6858000" cy="6858000"/>
          </a:xfrm>
          <a:prstGeom prst="rect">
            <a:avLst/>
          </a:prstGeom>
        </p:spPr>
      </p:pic>
    </p:spTree>
    <p:extLst>
      <p:ext uri="{BB962C8B-B14F-4D97-AF65-F5344CB8AC3E}">
        <p14:creationId xmlns:p14="http://schemas.microsoft.com/office/powerpoint/2010/main" val="14099890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D0B7D8C6-D2FA-2D97-F73F-72907A746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62B4B-771D-1039-429F-9276B22320EF}"/>
              </a:ext>
            </a:extLst>
          </p:cNvPr>
          <p:cNvSpPr>
            <a:spLocks noGrp="1"/>
          </p:cNvSpPr>
          <p:nvPr>
            <p:ph type="title"/>
          </p:nvPr>
        </p:nvSpPr>
        <p:spPr>
          <a:xfrm>
            <a:off x="838200" y="2766218"/>
            <a:ext cx="10515600" cy="1325563"/>
          </a:xfrm>
          <a:solidFill>
            <a:srgbClr val="E3DED1"/>
          </a:solidFill>
        </p:spPr>
        <p:txBody>
          <a:bodyPr>
            <a:normAutofit/>
          </a:bodyPr>
          <a:lstStyle/>
          <a:p>
            <a:pPr algn="ctr"/>
            <a:r>
              <a:rPr lang="en-GB" sz="4400" dirty="0">
                <a:solidFill>
                  <a:schemeClr val="bg1"/>
                </a:solidFill>
                <a:latin typeface="Montserrat" panose="00000500000000000000" pitchFamily="2" charset="0"/>
              </a:rPr>
              <a:t>Pre-Course Self Evaluation</a:t>
            </a:r>
          </a:p>
        </p:txBody>
      </p:sp>
    </p:spTree>
    <p:extLst>
      <p:ext uri="{BB962C8B-B14F-4D97-AF65-F5344CB8AC3E}">
        <p14:creationId xmlns:p14="http://schemas.microsoft.com/office/powerpoint/2010/main" val="10645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C96160C5-336C-CB1A-E23F-D7FBB2E6BA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7541AE-1829-9073-6B5E-64DAE8024760}"/>
              </a:ext>
            </a:extLst>
          </p:cNvPr>
          <p:cNvSpPr txBox="1"/>
          <p:nvPr/>
        </p:nvSpPr>
        <p:spPr>
          <a:xfrm>
            <a:off x="1138136" y="779468"/>
            <a:ext cx="9706845" cy="1815882"/>
          </a:xfrm>
          <a:prstGeom prst="rect">
            <a:avLst/>
          </a:prstGeom>
          <a:noFill/>
        </p:spPr>
        <p:txBody>
          <a:bodyPr wrap="square" lIns="91440" tIns="45720" rIns="91440" bIns="45720" rtlCol="0" anchor="t">
            <a:spAutoFit/>
          </a:bodyPr>
          <a:lstStyle/>
          <a:p>
            <a:r>
              <a:rPr lang="en-ZA" sz="2800" dirty="0">
                <a:solidFill>
                  <a:srgbClr val="000000"/>
                </a:solidFill>
                <a:latin typeface="Montserrat" panose="00000500000000000000" pitchFamily="2" charset="0"/>
              </a:rPr>
              <a:t>T</a:t>
            </a:r>
            <a:r>
              <a:rPr lang="en-ZA" sz="2800" b="0" i="0" dirty="0">
                <a:solidFill>
                  <a:srgbClr val="000000"/>
                </a:solidFill>
                <a:effectLst/>
                <a:latin typeface="Montserrat" panose="00000500000000000000" pitchFamily="2" charset="0"/>
              </a:rPr>
              <a:t>hink about these three </a:t>
            </a:r>
            <a:r>
              <a:rPr lang="en-ZA" sz="2800" dirty="0">
                <a:solidFill>
                  <a:srgbClr val="000000"/>
                </a:solidFill>
                <a:latin typeface="Montserrat" panose="00000500000000000000" pitchFamily="2" charset="0"/>
              </a:rPr>
              <a:t>statements </a:t>
            </a:r>
            <a:r>
              <a:rPr lang="en-ZA" sz="2800" b="0" i="0" dirty="0">
                <a:solidFill>
                  <a:srgbClr val="000000"/>
                </a:solidFill>
                <a:effectLst/>
                <a:latin typeface="Montserrat" panose="00000500000000000000" pitchFamily="2" charset="0"/>
              </a:rPr>
              <a:t>and rate them between 1 and 5</a:t>
            </a:r>
            <a:r>
              <a:rPr lang="en-ZA" sz="2800" b="0" i="0" dirty="0">
                <a:solidFill>
                  <a:schemeClr val="bg1"/>
                </a:solidFill>
                <a:effectLst/>
                <a:latin typeface="Montserrat" panose="00000500000000000000" pitchFamily="2" charset="0"/>
              </a:rPr>
              <a:t>. </a:t>
            </a:r>
            <a:r>
              <a:rPr lang="en-GB" sz="2800" dirty="0">
                <a:solidFill>
                  <a:schemeClr val="bg1"/>
                </a:solidFill>
                <a:latin typeface="Montserrat" panose="00000500000000000000" pitchFamily="2" charset="0"/>
              </a:rPr>
              <a:t>With 1 being that you feel that you know very little, and 5 that you have extensive knowledge and expertise in the area. *</a:t>
            </a:r>
            <a:endParaRPr lang="en-GB" sz="3600" dirty="0"/>
          </a:p>
        </p:txBody>
      </p:sp>
      <p:sp>
        <p:nvSpPr>
          <p:cNvPr id="3" name="TextBox 2">
            <a:extLst>
              <a:ext uri="{FF2B5EF4-FFF2-40B4-BE49-F238E27FC236}">
                <a16:creationId xmlns:a16="http://schemas.microsoft.com/office/drawing/2014/main" id="{1AFC064A-5CD3-FECD-BEAB-D38CA6DEDD8F}"/>
              </a:ext>
            </a:extLst>
          </p:cNvPr>
          <p:cNvSpPr txBox="1"/>
          <p:nvPr/>
        </p:nvSpPr>
        <p:spPr>
          <a:xfrm>
            <a:off x="2087349" y="3149348"/>
            <a:ext cx="10104651" cy="2677656"/>
          </a:xfrm>
          <a:prstGeom prst="rect">
            <a:avLst/>
          </a:prstGeom>
          <a:noFill/>
        </p:spPr>
        <p:txBody>
          <a:bodyPr wrap="square" lIns="91440" tIns="45720" rIns="91440" bIns="45720" rtlCol="0" anchor="t">
            <a:spAutoFit/>
          </a:bodyPr>
          <a:lstStyle/>
          <a:p>
            <a:r>
              <a:rPr lang="en-GB" sz="2800" dirty="0"/>
              <a:t>1. I understand what the Creative Economy is. </a:t>
            </a:r>
          </a:p>
          <a:p>
            <a:endParaRPr lang="en-GB" sz="2800" dirty="0"/>
          </a:p>
          <a:p>
            <a:r>
              <a:rPr lang="en-GB" sz="2800" dirty="0"/>
              <a:t>2. I know how to generate an income from a niche market.</a:t>
            </a:r>
          </a:p>
          <a:p>
            <a:endParaRPr lang="en-GB" sz="2800" dirty="0"/>
          </a:p>
          <a:p>
            <a:r>
              <a:rPr lang="en-GB" sz="2800" dirty="0"/>
              <a:t>3. I know how to use my African culture and heritage within a creative business. </a:t>
            </a:r>
          </a:p>
        </p:txBody>
      </p:sp>
      <p:sp>
        <p:nvSpPr>
          <p:cNvPr id="4" name="TextBox 3">
            <a:extLst>
              <a:ext uri="{FF2B5EF4-FFF2-40B4-BE49-F238E27FC236}">
                <a16:creationId xmlns:a16="http://schemas.microsoft.com/office/drawing/2014/main" id="{F8308B9F-0E40-0BBE-C0BE-7607EAC47FC0}"/>
              </a:ext>
            </a:extLst>
          </p:cNvPr>
          <p:cNvSpPr txBox="1"/>
          <p:nvPr/>
        </p:nvSpPr>
        <p:spPr>
          <a:xfrm>
            <a:off x="1138136" y="6243484"/>
            <a:ext cx="7837402" cy="369332"/>
          </a:xfrm>
          <a:prstGeom prst="rect">
            <a:avLst/>
          </a:prstGeom>
          <a:noFill/>
        </p:spPr>
        <p:txBody>
          <a:bodyPr wrap="none" rtlCol="0">
            <a:spAutoFit/>
          </a:bodyPr>
          <a:lstStyle/>
          <a:p>
            <a:r>
              <a:rPr lang="en-GB" dirty="0">
                <a:solidFill>
                  <a:schemeClr val="bg1"/>
                </a:solidFill>
                <a:latin typeface="Montserrat" panose="00000500000000000000" pitchFamily="2" charset="0"/>
              </a:rPr>
              <a:t>*</a:t>
            </a:r>
            <a:r>
              <a:rPr lang="en-GB" sz="1600" dirty="0">
                <a:solidFill>
                  <a:schemeClr val="bg1"/>
                </a:solidFill>
                <a:latin typeface="Montserrat" panose="00000500000000000000" pitchFamily="2" charset="0"/>
              </a:rPr>
              <a:t>Complete this exercise on the Microsoft Course Evaluation Form provided.</a:t>
            </a:r>
            <a:endParaRPr lang="en-ZA" sz="16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29347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E57A56-7E3F-8934-F637-08AE19C77221}"/>
              </a:ext>
            </a:extLst>
          </p:cNvPr>
          <p:cNvSpPr/>
          <p:nvPr/>
        </p:nvSpPr>
        <p:spPr>
          <a:xfrm>
            <a:off x="0" y="1"/>
            <a:ext cx="12192000" cy="1838631"/>
          </a:xfrm>
          <a:prstGeom prst="rect">
            <a:avLst/>
          </a:prstGeom>
          <a:solidFill>
            <a:srgbClr val="E3DED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bg1"/>
                </a:solidFill>
                <a:latin typeface="Montserrat" panose="00000500000000000000" pitchFamily="2" charset="0"/>
              </a:rPr>
              <a:t>Creativity is…</a:t>
            </a:r>
          </a:p>
        </p:txBody>
      </p:sp>
      <p:sp>
        <p:nvSpPr>
          <p:cNvPr id="3" name="TextBox 2">
            <a:extLst>
              <a:ext uri="{FF2B5EF4-FFF2-40B4-BE49-F238E27FC236}">
                <a16:creationId xmlns:a16="http://schemas.microsoft.com/office/drawing/2014/main" id="{795373B0-92F6-F310-8F5C-060862E51CB2}"/>
              </a:ext>
            </a:extLst>
          </p:cNvPr>
          <p:cNvSpPr txBox="1"/>
          <p:nvPr/>
        </p:nvSpPr>
        <p:spPr>
          <a:xfrm>
            <a:off x="466719" y="2610740"/>
            <a:ext cx="3132307" cy="923330"/>
          </a:xfrm>
          <a:prstGeom prst="rect">
            <a:avLst/>
          </a:prstGeom>
          <a:solidFill>
            <a:srgbClr val="E3DED1"/>
          </a:solidFill>
          <a:ln w="19050">
            <a:noFill/>
          </a:ln>
        </p:spPr>
        <p:txBody>
          <a:bodyPr wrap="square" rtlCol="0">
            <a:spAutoFit/>
          </a:bodyPr>
          <a:lstStyle/>
          <a:p>
            <a:pPr algn="ctr"/>
            <a:r>
              <a:rPr lang="en-GB" dirty="0">
                <a:solidFill>
                  <a:schemeClr val="bg1"/>
                </a:solidFill>
              </a:rPr>
              <a:t>Thinking differently – new ideas and fresh ways to solve problems</a:t>
            </a:r>
          </a:p>
        </p:txBody>
      </p:sp>
      <p:sp>
        <p:nvSpPr>
          <p:cNvPr id="4" name="TextBox 3">
            <a:extLst>
              <a:ext uri="{FF2B5EF4-FFF2-40B4-BE49-F238E27FC236}">
                <a16:creationId xmlns:a16="http://schemas.microsoft.com/office/drawing/2014/main" id="{3030BEF0-719B-C057-F9DD-DA34A74ADBC5}"/>
              </a:ext>
            </a:extLst>
          </p:cNvPr>
          <p:cNvSpPr txBox="1"/>
          <p:nvPr/>
        </p:nvSpPr>
        <p:spPr>
          <a:xfrm>
            <a:off x="4432466" y="2610740"/>
            <a:ext cx="3132307" cy="923330"/>
          </a:xfrm>
          <a:prstGeom prst="rect">
            <a:avLst/>
          </a:prstGeom>
          <a:solidFill>
            <a:srgbClr val="E3DED1"/>
          </a:solidFill>
          <a:ln w="19050">
            <a:noFill/>
          </a:ln>
        </p:spPr>
        <p:txBody>
          <a:bodyPr wrap="square" rtlCol="0">
            <a:spAutoFit/>
          </a:bodyPr>
          <a:lstStyle/>
          <a:p>
            <a:pPr algn="ctr"/>
            <a:r>
              <a:rPr lang="en-GB" dirty="0">
                <a:solidFill>
                  <a:schemeClr val="bg1"/>
                </a:solidFill>
              </a:rPr>
              <a:t>Not something you are born with – it is developed through practice and new experiences</a:t>
            </a:r>
          </a:p>
        </p:txBody>
      </p:sp>
      <p:sp>
        <p:nvSpPr>
          <p:cNvPr id="5" name="TextBox 4">
            <a:extLst>
              <a:ext uri="{FF2B5EF4-FFF2-40B4-BE49-F238E27FC236}">
                <a16:creationId xmlns:a16="http://schemas.microsoft.com/office/drawing/2014/main" id="{C51736E6-5AF9-C030-FCC3-C00A8FF31F31}"/>
              </a:ext>
            </a:extLst>
          </p:cNvPr>
          <p:cNvSpPr txBox="1"/>
          <p:nvPr/>
        </p:nvSpPr>
        <p:spPr>
          <a:xfrm>
            <a:off x="8398213" y="2610740"/>
            <a:ext cx="3132307" cy="923330"/>
          </a:xfrm>
          <a:prstGeom prst="rect">
            <a:avLst/>
          </a:prstGeom>
          <a:solidFill>
            <a:srgbClr val="E3DED1"/>
          </a:solidFill>
          <a:ln w="19050">
            <a:solidFill>
              <a:schemeClr val="accent3"/>
            </a:solidFill>
          </a:ln>
        </p:spPr>
        <p:txBody>
          <a:bodyPr wrap="square" rtlCol="0">
            <a:spAutoFit/>
          </a:bodyPr>
          <a:lstStyle/>
          <a:p>
            <a:pPr algn="ctr"/>
            <a:r>
              <a:rPr lang="en-GB" dirty="0">
                <a:solidFill>
                  <a:schemeClr val="bg1"/>
                </a:solidFill>
              </a:rPr>
              <a:t>Collaborative – working with others improves creative thinking</a:t>
            </a:r>
          </a:p>
        </p:txBody>
      </p:sp>
      <p:sp>
        <p:nvSpPr>
          <p:cNvPr id="6" name="TextBox 5">
            <a:extLst>
              <a:ext uri="{FF2B5EF4-FFF2-40B4-BE49-F238E27FC236}">
                <a16:creationId xmlns:a16="http://schemas.microsoft.com/office/drawing/2014/main" id="{EB5CADED-2239-C0BF-48BA-9C097BDF8A37}"/>
              </a:ext>
            </a:extLst>
          </p:cNvPr>
          <p:cNvSpPr txBox="1"/>
          <p:nvPr/>
        </p:nvSpPr>
        <p:spPr>
          <a:xfrm>
            <a:off x="1713689" y="4234539"/>
            <a:ext cx="8764621" cy="1569660"/>
          </a:xfrm>
          <a:prstGeom prst="rect">
            <a:avLst/>
          </a:prstGeom>
          <a:noFill/>
        </p:spPr>
        <p:txBody>
          <a:bodyPr wrap="square" rtlCol="0">
            <a:spAutoFit/>
          </a:bodyPr>
          <a:lstStyle/>
          <a:p>
            <a:pPr algn="ctr"/>
            <a:r>
              <a:rPr lang="en-GB" sz="3200" b="1" i="0" dirty="0">
                <a:solidFill>
                  <a:srgbClr val="000000"/>
                </a:solidFill>
                <a:effectLst/>
                <a:latin typeface="Montserrat" panose="00000500000000000000" pitchFamily="2" charset="0"/>
              </a:rPr>
              <a:t>When you run a business using your creativity, you are part of the Creative Economy</a:t>
            </a:r>
            <a:endParaRPr lang="en-GB" sz="3200" b="1" dirty="0"/>
          </a:p>
        </p:txBody>
      </p:sp>
    </p:spTree>
    <p:extLst>
      <p:ext uri="{BB962C8B-B14F-4D97-AF65-F5344CB8AC3E}">
        <p14:creationId xmlns:p14="http://schemas.microsoft.com/office/powerpoint/2010/main" val="31553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theme/theme1.xml><?xml version="1.0" encoding="utf-8"?>
<a:theme xmlns:a="http://schemas.openxmlformats.org/drawingml/2006/main" name="Dept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Depth</Template>
  <TotalTime>8637</TotalTime>
  <Words>1629</Words>
  <Application>Microsoft Office PowerPoint</Application>
  <PresentationFormat>Widescreen</PresentationFormat>
  <Paragraphs>191</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Corbel</vt:lpstr>
      <vt:lpstr>Montserrat</vt:lpstr>
      <vt:lpstr>WordVisi_MSFontService</vt:lpstr>
      <vt:lpstr>Depth</vt:lpstr>
      <vt:lpstr>PowerPoint Presentation</vt:lpstr>
      <vt:lpstr>Course Structure</vt:lpstr>
      <vt:lpstr>PowerPoint Presentation</vt:lpstr>
      <vt:lpstr>Ice Breaker Activity</vt:lpstr>
      <vt:lpstr>PowerPoint Presentation</vt:lpstr>
      <vt:lpstr>PowerPoint Presentation</vt:lpstr>
      <vt:lpstr>Pre-Course Self Evaluation</vt:lpstr>
      <vt:lpstr>PowerPoint Presentation</vt:lpstr>
      <vt:lpstr>PowerPoint Presentation</vt:lpstr>
      <vt:lpstr>PowerPoint Presentation</vt:lpstr>
      <vt:lpstr>Activity 1:  Artist’s Perspectives on  the Creative Economy</vt:lpstr>
      <vt:lpstr>PowerPoint Presentation</vt:lpstr>
      <vt:lpstr>PowerPoint Presentation</vt:lpstr>
      <vt:lpstr>What are the Different Types of Creative Businesses? </vt:lpstr>
      <vt:lpstr>PowerPoint Presentation</vt:lpstr>
      <vt:lpstr>PowerPoint Presentation</vt:lpstr>
      <vt:lpstr>Not for Profit</vt:lpstr>
      <vt:lpstr> Activity 4:   Mapping Your Creative Business</vt:lpstr>
      <vt:lpstr>PowerPoint Presentation</vt:lpstr>
      <vt:lpstr>Activity 6:  Setting up a Business in the Creative Economy</vt:lpstr>
      <vt:lpstr>What Skills Do You Need to Take Part in the Creative Economy?</vt:lpstr>
      <vt:lpstr>PowerPoint Presentation</vt:lpstr>
      <vt:lpstr>PowerPoint Presentation</vt:lpstr>
      <vt:lpstr>Protecting Your Business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Craig.Walker</dc:creator>
  <cp:lastModifiedBy>Sarah Miller</cp:lastModifiedBy>
  <cp:revision>46</cp:revision>
  <dcterms:created xsi:type="dcterms:W3CDTF">2025-01-13T10:55:20Z</dcterms:created>
  <dcterms:modified xsi:type="dcterms:W3CDTF">2026-03-05T17:33:10Z</dcterms:modified>
</cp:coreProperties>
</file>