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21"/>
  </p:notesMasterIdLst>
  <p:sldIdLst>
    <p:sldId id="301" r:id="rId2"/>
    <p:sldId id="305" r:id="rId3"/>
    <p:sldId id="256" r:id="rId4"/>
    <p:sldId id="298" r:id="rId5"/>
    <p:sldId id="299" r:id="rId6"/>
    <p:sldId id="259" r:id="rId7"/>
    <p:sldId id="284" r:id="rId8"/>
    <p:sldId id="285" r:id="rId9"/>
    <p:sldId id="287" r:id="rId10"/>
    <p:sldId id="288" r:id="rId11"/>
    <p:sldId id="289" r:id="rId12"/>
    <p:sldId id="290" r:id="rId13"/>
    <p:sldId id="291" r:id="rId14"/>
    <p:sldId id="292" r:id="rId15"/>
    <p:sldId id="296" r:id="rId16"/>
    <p:sldId id="300" r:id="rId17"/>
    <p:sldId id="294" r:id="rId18"/>
    <p:sldId id="295" r:id="rId19"/>
    <p:sldId id="26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DED1"/>
    <a:srgbClr val="FFFFFF"/>
    <a:srgbClr val="7F3F00"/>
    <a:srgbClr val="6667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A9645E-104C-4DD4-865B-41EA769E0612}" v="48" dt="2026-03-07T05:16:07.178"/>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952" autoAdjust="0"/>
  </p:normalViewPr>
  <p:slideViewPr>
    <p:cSldViewPr snapToGrid="0">
      <p:cViewPr varScale="1">
        <p:scale>
          <a:sx n="66" d="100"/>
          <a:sy n="66" d="100"/>
        </p:scale>
        <p:origin x="667" y="2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Miller" userId="2e6702acce8faec2" providerId="LiveId" clId="{C901B61D-925B-4429-AF5A-966983EF43F1}"/>
    <pc:docChg chg="undo custSel addSld delSld modSld sldOrd">
      <pc:chgData name="Sarah Miller" userId="2e6702acce8faec2" providerId="LiveId" clId="{C901B61D-925B-4429-AF5A-966983EF43F1}" dt="2026-03-07T05:16:07.178" v="1387" actId="962"/>
      <pc:docMkLst>
        <pc:docMk/>
      </pc:docMkLst>
      <pc:sldChg chg="modSp mod setBg">
        <pc:chgData name="Sarah Miller" userId="2e6702acce8faec2" providerId="LiveId" clId="{C901B61D-925B-4429-AF5A-966983EF43F1}" dt="2026-03-07T05:16:07.178" v="1387" actId="962"/>
        <pc:sldMkLst>
          <pc:docMk/>
          <pc:sldMk cId="3890272870" sldId="295"/>
        </pc:sldMkLst>
        <pc:picChg chg="mod">
          <ac:chgData name="Sarah Miller" userId="2e6702acce8faec2" providerId="LiveId" clId="{C901B61D-925B-4429-AF5A-966983EF43F1}" dt="2026-03-07T05:15:42.521" v="1339" actId="962"/>
          <ac:picMkLst>
            <pc:docMk/>
            <pc:sldMk cId="3890272870" sldId="295"/>
            <ac:picMk id="7" creationId="{5C3738A0-C409-C696-808E-15731BADF96B}"/>
          </ac:picMkLst>
        </pc:picChg>
        <pc:picChg chg="mod">
          <ac:chgData name="Sarah Miller" userId="2e6702acce8faec2" providerId="LiveId" clId="{C901B61D-925B-4429-AF5A-966983EF43F1}" dt="2026-03-07T05:16:07.178" v="1387" actId="962"/>
          <ac:picMkLst>
            <pc:docMk/>
            <pc:sldMk cId="3890272870" sldId="295"/>
            <ac:picMk id="8194" creationId="{085C0085-AF64-4761-5F87-B240D4C8FDDD}"/>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9D5EF2-238F-41A5-84BD-22D4201BDBA3}"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4247B35-A5D1-4B3E-ADBF-4051DC00FED0}">
      <dgm:prSet custT="1"/>
      <dgm:spPr/>
      <dgm:t>
        <a:bodyPr/>
        <a:lstStyle/>
        <a:p>
          <a:pPr>
            <a:lnSpc>
              <a:spcPct val="100000"/>
            </a:lnSpc>
          </a:pPr>
          <a:r>
            <a:rPr lang="en-GB" sz="1600" dirty="0">
              <a:latin typeface="Montserrat" panose="00000500000000000000" pitchFamily="2" charset="0"/>
            </a:rPr>
            <a:t>Reduces competition – the more you go into the specifics of a market the less the competitors </a:t>
          </a:r>
          <a:endParaRPr lang="en-US" sz="1600" dirty="0">
            <a:latin typeface="Montserrat" panose="00000500000000000000" pitchFamily="2" charset="0"/>
          </a:endParaRPr>
        </a:p>
      </dgm:t>
    </dgm:pt>
    <dgm:pt modelId="{A83A779E-BCDF-44C4-BBD0-BB1AD2170E98}" type="parTrans" cxnId="{930C4E02-BB00-4002-9B01-3A58D63DA125}">
      <dgm:prSet/>
      <dgm:spPr/>
      <dgm:t>
        <a:bodyPr/>
        <a:lstStyle/>
        <a:p>
          <a:endParaRPr lang="en-US" sz="1800"/>
        </a:p>
      </dgm:t>
    </dgm:pt>
    <dgm:pt modelId="{3A266B45-8DAB-4A78-90BF-EA0BC91789CB}" type="sibTrans" cxnId="{930C4E02-BB00-4002-9B01-3A58D63DA125}">
      <dgm:prSet/>
      <dgm:spPr/>
      <dgm:t>
        <a:bodyPr/>
        <a:lstStyle/>
        <a:p>
          <a:pPr>
            <a:lnSpc>
              <a:spcPct val="100000"/>
            </a:lnSpc>
          </a:pPr>
          <a:endParaRPr lang="en-US" sz="1800"/>
        </a:p>
      </dgm:t>
    </dgm:pt>
    <dgm:pt modelId="{AA0592B6-C4C5-44DD-B5A2-EEA3CCF01BE7}">
      <dgm:prSet custT="1"/>
      <dgm:spPr/>
      <dgm:t>
        <a:bodyPr/>
        <a:lstStyle/>
        <a:p>
          <a:pPr>
            <a:lnSpc>
              <a:spcPct val="100000"/>
            </a:lnSpc>
          </a:pPr>
          <a:r>
            <a:rPr lang="en-GB" sz="1600" dirty="0">
              <a:latin typeface="Montserrat" panose="00000500000000000000" pitchFamily="2" charset="0"/>
            </a:rPr>
            <a:t>Meets a unique market demand and so it improves sales retention </a:t>
          </a:r>
          <a:endParaRPr lang="en-US" sz="1600" dirty="0">
            <a:latin typeface="Montserrat" panose="00000500000000000000" pitchFamily="2" charset="0"/>
          </a:endParaRPr>
        </a:p>
      </dgm:t>
    </dgm:pt>
    <dgm:pt modelId="{B634E2E6-2E9F-4E3B-B286-0A2DBCBBF6F4}" type="parTrans" cxnId="{527D5315-147C-49EB-9377-E66278ADE725}">
      <dgm:prSet/>
      <dgm:spPr/>
      <dgm:t>
        <a:bodyPr/>
        <a:lstStyle/>
        <a:p>
          <a:endParaRPr lang="en-US" sz="1800"/>
        </a:p>
      </dgm:t>
    </dgm:pt>
    <dgm:pt modelId="{D715C200-7E37-48BD-8F0D-5A8571E545F5}" type="sibTrans" cxnId="{527D5315-147C-49EB-9377-E66278ADE725}">
      <dgm:prSet/>
      <dgm:spPr/>
      <dgm:t>
        <a:bodyPr/>
        <a:lstStyle/>
        <a:p>
          <a:pPr>
            <a:lnSpc>
              <a:spcPct val="100000"/>
            </a:lnSpc>
          </a:pPr>
          <a:endParaRPr lang="en-US" sz="1800"/>
        </a:p>
      </dgm:t>
    </dgm:pt>
    <dgm:pt modelId="{DA24F741-FFA1-4498-B274-DC071D50393E}">
      <dgm:prSet custT="1"/>
      <dgm:spPr/>
      <dgm:t>
        <a:bodyPr/>
        <a:lstStyle/>
        <a:p>
          <a:pPr>
            <a:lnSpc>
              <a:spcPct val="100000"/>
            </a:lnSpc>
          </a:pPr>
          <a:r>
            <a:rPr lang="en-GB" sz="1600" dirty="0">
              <a:latin typeface="Montserrat" panose="00000500000000000000" pitchFamily="2" charset="0"/>
            </a:rPr>
            <a:t>Builds brand loyalty </a:t>
          </a:r>
          <a:endParaRPr lang="en-US" sz="1600" dirty="0">
            <a:latin typeface="Montserrat" panose="00000500000000000000" pitchFamily="2" charset="0"/>
          </a:endParaRPr>
        </a:p>
      </dgm:t>
    </dgm:pt>
    <dgm:pt modelId="{6C1CA47C-D3EB-4A7B-B133-DE4F3ABEF513}" type="parTrans" cxnId="{A54A5529-40CE-4142-A041-1B88DF617757}">
      <dgm:prSet/>
      <dgm:spPr/>
      <dgm:t>
        <a:bodyPr/>
        <a:lstStyle/>
        <a:p>
          <a:endParaRPr lang="en-US" sz="1800"/>
        </a:p>
      </dgm:t>
    </dgm:pt>
    <dgm:pt modelId="{EA0B9864-A71C-4FAC-8AE7-31EC2BF4F50E}" type="sibTrans" cxnId="{A54A5529-40CE-4142-A041-1B88DF617757}">
      <dgm:prSet/>
      <dgm:spPr/>
      <dgm:t>
        <a:bodyPr/>
        <a:lstStyle/>
        <a:p>
          <a:pPr>
            <a:lnSpc>
              <a:spcPct val="100000"/>
            </a:lnSpc>
          </a:pPr>
          <a:endParaRPr lang="en-US" sz="1800"/>
        </a:p>
      </dgm:t>
    </dgm:pt>
    <dgm:pt modelId="{EF860423-DACB-418A-BBA5-8DD93617F000}">
      <dgm:prSet custT="1"/>
      <dgm:spPr/>
      <dgm:t>
        <a:bodyPr/>
        <a:lstStyle/>
        <a:p>
          <a:pPr>
            <a:lnSpc>
              <a:spcPct val="100000"/>
            </a:lnSpc>
          </a:pPr>
          <a:r>
            <a:rPr lang="en-GB" sz="1600" dirty="0">
              <a:latin typeface="Montserrat" panose="00000500000000000000" pitchFamily="2" charset="0"/>
            </a:rPr>
            <a:t>Your consumers will be familiar with the product; it reduces the need for general explanations </a:t>
          </a:r>
          <a:endParaRPr lang="en-US" sz="1600" dirty="0">
            <a:latin typeface="Montserrat" panose="00000500000000000000" pitchFamily="2" charset="0"/>
          </a:endParaRPr>
        </a:p>
      </dgm:t>
    </dgm:pt>
    <dgm:pt modelId="{84D01CF9-3274-4B7A-8307-6C23D4AB0F61}" type="parTrans" cxnId="{661A9542-82D4-4CFB-99CC-1FE11E049859}">
      <dgm:prSet/>
      <dgm:spPr/>
      <dgm:t>
        <a:bodyPr/>
        <a:lstStyle/>
        <a:p>
          <a:endParaRPr lang="en-US" sz="1800"/>
        </a:p>
      </dgm:t>
    </dgm:pt>
    <dgm:pt modelId="{4EDC1764-7FC2-48E8-BE39-5AC156E3E7BC}" type="sibTrans" cxnId="{661A9542-82D4-4CFB-99CC-1FE11E049859}">
      <dgm:prSet/>
      <dgm:spPr/>
      <dgm:t>
        <a:bodyPr/>
        <a:lstStyle/>
        <a:p>
          <a:pPr>
            <a:lnSpc>
              <a:spcPct val="100000"/>
            </a:lnSpc>
          </a:pPr>
          <a:endParaRPr lang="en-US" sz="1800"/>
        </a:p>
      </dgm:t>
    </dgm:pt>
    <dgm:pt modelId="{891A3A2A-B0CE-4010-A3CF-F73DC809D7B9}">
      <dgm:prSet custT="1"/>
      <dgm:spPr/>
      <dgm:t>
        <a:bodyPr/>
        <a:lstStyle/>
        <a:p>
          <a:pPr>
            <a:lnSpc>
              <a:spcPct val="100000"/>
            </a:lnSpc>
          </a:pPr>
          <a:r>
            <a:rPr lang="en-GB" sz="1600" dirty="0">
              <a:latin typeface="Montserrat" panose="00000500000000000000" pitchFamily="2" charset="0"/>
            </a:rPr>
            <a:t>You can tailor very specific messaging to your audience </a:t>
          </a:r>
          <a:endParaRPr lang="en-US" sz="1600" dirty="0">
            <a:latin typeface="Montserrat" panose="00000500000000000000" pitchFamily="2" charset="0"/>
          </a:endParaRPr>
        </a:p>
      </dgm:t>
    </dgm:pt>
    <dgm:pt modelId="{25C42B45-7399-456B-B893-F27CEEFAB721}" type="parTrans" cxnId="{8AE5FC4D-DBC3-485B-9E3C-2C5508119D6E}">
      <dgm:prSet/>
      <dgm:spPr/>
      <dgm:t>
        <a:bodyPr/>
        <a:lstStyle/>
        <a:p>
          <a:endParaRPr lang="en-US" sz="1800"/>
        </a:p>
      </dgm:t>
    </dgm:pt>
    <dgm:pt modelId="{EC83418A-D796-4489-B4D4-4DC170B4CA20}" type="sibTrans" cxnId="{8AE5FC4D-DBC3-485B-9E3C-2C5508119D6E}">
      <dgm:prSet/>
      <dgm:spPr/>
      <dgm:t>
        <a:bodyPr/>
        <a:lstStyle/>
        <a:p>
          <a:pPr>
            <a:lnSpc>
              <a:spcPct val="100000"/>
            </a:lnSpc>
          </a:pPr>
          <a:endParaRPr lang="en-US" sz="1800"/>
        </a:p>
      </dgm:t>
    </dgm:pt>
    <dgm:pt modelId="{1E8E1A13-5DCE-4EDB-9BCC-2988B797B825}">
      <dgm:prSet custT="1"/>
      <dgm:spPr/>
      <dgm:t>
        <a:bodyPr/>
        <a:lstStyle/>
        <a:p>
          <a:pPr>
            <a:lnSpc>
              <a:spcPct val="100000"/>
            </a:lnSpc>
          </a:pPr>
          <a:r>
            <a:rPr lang="en-GB" sz="1600" dirty="0">
              <a:latin typeface="Montserrat" panose="00000500000000000000" pitchFamily="2" charset="0"/>
            </a:rPr>
            <a:t>It improves reputation and credibility </a:t>
          </a:r>
          <a:endParaRPr lang="en-US" sz="1600" dirty="0">
            <a:latin typeface="Montserrat" panose="00000500000000000000" pitchFamily="2" charset="0"/>
          </a:endParaRPr>
        </a:p>
      </dgm:t>
    </dgm:pt>
    <dgm:pt modelId="{5E549C6C-F26C-4875-8B53-26FC9E250730}" type="parTrans" cxnId="{4C954D9A-F57C-4A7E-AEBA-67137266A954}">
      <dgm:prSet/>
      <dgm:spPr/>
      <dgm:t>
        <a:bodyPr/>
        <a:lstStyle/>
        <a:p>
          <a:endParaRPr lang="en-US" sz="1800"/>
        </a:p>
      </dgm:t>
    </dgm:pt>
    <dgm:pt modelId="{2D7137A2-687A-40C8-9954-CD3281F27D96}" type="sibTrans" cxnId="{4C954D9A-F57C-4A7E-AEBA-67137266A954}">
      <dgm:prSet/>
      <dgm:spPr/>
      <dgm:t>
        <a:bodyPr/>
        <a:lstStyle/>
        <a:p>
          <a:endParaRPr lang="en-US" sz="1800"/>
        </a:p>
      </dgm:t>
    </dgm:pt>
    <dgm:pt modelId="{59EA77AF-4C8E-4E8E-B336-5A4C9D23E7C5}" type="pres">
      <dgm:prSet presAssocID="{8F9D5EF2-238F-41A5-84BD-22D4201BDBA3}" presName="root" presStyleCnt="0">
        <dgm:presLayoutVars>
          <dgm:dir/>
          <dgm:resizeHandles val="exact"/>
        </dgm:presLayoutVars>
      </dgm:prSet>
      <dgm:spPr/>
    </dgm:pt>
    <dgm:pt modelId="{828DF4C5-B968-4770-9330-03E1444965B5}" type="pres">
      <dgm:prSet presAssocID="{8F9D5EF2-238F-41A5-84BD-22D4201BDBA3}" presName="container" presStyleCnt="0">
        <dgm:presLayoutVars>
          <dgm:dir/>
          <dgm:resizeHandles val="exact"/>
        </dgm:presLayoutVars>
      </dgm:prSet>
      <dgm:spPr/>
    </dgm:pt>
    <dgm:pt modelId="{B15F244F-BFB9-4B62-A90B-557D9B09D516}" type="pres">
      <dgm:prSet presAssocID="{84247B35-A5D1-4B3E-ADBF-4051DC00FED0}" presName="compNode" presStyleCnt="0"/>
      <dgm:spPr/>
    </dgm:pt>
    <dgm:pt modelId="{DEF0C3E5-BEAD-40B5-BE5D-AB855A0C38E6}" type="pres">
      <dgm:prSet presAssocID="{84247B35-A5D1-4B3E-ADBF-4051DC00FED0}" presName="iconBgRect" presStyleLbl="bgShp" presStyleIdx="0" presStyleCnt="6"/>
      <dgm:spPr>
        <a:solidFill>
          <a:schemeClr val="tx2"/>
        </a:solidFill>
      </dgm:spPr>
    </dgm:pt>
    <dgm:pt modelId="{8E8BE5B1-43A2-4BA8-992C-FF3E3505CF07}" type="pres">
      <dgm:prSet presAssocID="{84247B35-A5D1-4B3E-ADBF-4051DC00FED0}"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r graph with downward trend with solid fill"/>
        </a:ext>
      </dgm:extLst>
    </dgm:pt>
    <dgm:pt modelId="{DB52ED65-E574-46C3-873C-3773F466DCA6}" type="pres">
      <dgm:prSet presAssocID="{84247B35-A5D1-4B3E-ADBF-4051DC00FED0}" presName="spaceRect" presStyleCnt="0"/>
      <dgm:spPr/>
    </dgm:pt>
    <dgm:pt modelId="{B7821BE9-3EB4-4B04-A2EE-F0B4563AD96A}" type="pres">
      <dgm:prSet presAssocID="{84247B35-A5D1-4B3E-ADBF-4051DC00FED0}" presName="textRect" presStyleLbl="revTx" presStyleIdx="0" presStyleCnt="6" custLinFactNeighborY="4984">
        <dgm:presLayoutVars>
          <dgm:chMax val="1"/>
          <dgm:chPref val="1"/>
        </dgm:presLayoutVars>
      </dgm:prSet>
      <dgm:spPr/>
    </dgm:pt>
    <dgm:pt modelId="{8F6EC070-F748-4247-9AFD-0C1E2C7F0651}" type="pres">
      <dgm:prSet presAssocID="{3A266B45-8DAB-4A78-90BF-EA0BC91789CB}" presName="sibTrans" presStyleLbl="sibTrans2D1" presStyleIdx="0" presStyleCnt="0"/>
      <dgm:spPr/>
    </dgm:pt>
    <dgm:pt modelId="{DD90F1AD-CED7-4AB4-99BD-7D4655969616}" type="pres">
      <dgm:prSet presAssocID="{AA0592B6-C4C5-44DD-B5A2-EEA3CCF01BE7}" presName="compNode" presStyleCnt="0"/>
      <dgm:spPr/>
    </dgm:pt>
    <dgm:pt modelId="{91B438CB-B45B-439C-B354-AE29A9E1F30D}" type="pres">
      <dgm:prSet presAssocID="{AA0592B6-C4C5-44DD-B5A2-EEA3CCF01BE7}" presName="iconBgRect" presStyleLbl="bgShp" presStyleIdx="1" presStyleCnt="6"/>
      <dgm:spPr>
        <a:solidFill>
          <a:schemeClr val="tx2"/>
        </a:solidFill>
      </dgm:spPr>
    </dgm:pt>
    <dgm:pt modelId="{3CB9B225-8915-4F64-9406-C79B10A901F1}" type="pres">
      <dgm:prSet presAssocID="{AA0592B6-C4C5-44DD-B5A2-EEA3CCF01BE7}" presName="iconRect" presStyleLbl="node1" presStyleIdx="1" presStyleCnt="6"/>
      <dgm:spPr>
        <a:solidFill>
          <a:schemeClr val="tx2"/>
        </a:solidFill>
        <a:ln>
          <a:noFill/>
        </a:ln>
      </dgm:spPr>
    </dgm:pt>
    <dgm:pt modelId="{4A4959CD-209F-4DAB-AB9E-A041EB3A53DD}" type="pres">
      <dgm:prSet presAssocID="{AA0592B6-C4C5-44DD-B5A2-EEA3CCF01BE7}" presName="spaceRect" presStyleCnt="0"/>
      <dgm:spPr/>
    </dgm:pt>
    <dgm:pt modelId="{F4647352-0915-44E2-BF7B-A514089AF3E3}" type="pres">
      <dgm:prSet presAssocID="{AA0592B6-C4C5-44DD-B5A2-EEA3CCF01BE7}" presName="textRect" presStyleLbl="revTx" presStyleIdx="1" presStyleCnt="6">
        <dgm:presLayoutVars>
          <dgm:chMax val="1"/>
          <dgm:chPref val="1"/>
        </dgm:presLayoutVars>
      </dgm:prSet>
      <dgm:spPr/>
    </dgm:pt>
    <dgm:pt modelId="{F3AD2E34-3C0D-47E5-AC39-248AEB26C71C}" type="pres">
      <dgm:prSet presAssocID="{D715C200-7E37-48BD-8F0D-5A8571E545F5}" presName="sibTrans" presStyleLbl="sibTrans2D1" presStyleIdx="0" presStyleCnt="0"/>
      <dgm:spPr/>
    </dgm:pt>
    <dgm:pt modelId="{129243BF-ED0E-4B6B-9E0C-15B20AC0550C}" type="pres">
      <dgm:prSet presAssocID="{DA24F741-FFA1-4498-B274-DC071D50393E}" presName="compNode" presStyleCnt="0"/>
      <dgm:spPr/>
    </dgm:pt>
    <dgm:pt modelId="{B7C796F0-C3C5-487F-943F-D2D0C0CDED55}" type="pres">
      <dgm:prSet presAssocID="{DA24F741-FFA1-4498-B274-DC071D50393E}" presName="iconBgRect" presStyleLbl="bgShp" presStyleIdx="2" presStyleCnt="6"/>
      <dgm:spPr>
        <a:solidFill>
          <a:schemeClr val="tx2"/>
        </a:solidFill>
      </dgm:spPr>
    </dgm:pt>
    <dgm:pt modelId="{7444CB07-3D01-48A0-AD68-E38BBBFA6C51}" type="pres">
      <dgm:prSet presAssocID="{DA24F741-FFA1-4498-B274-DC071D50393E}" presName="iconRect" presStyleLbl="node1" presStyleIdx="2"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0FE70B07-9117-4F7B-BEE6-3913B94DCC4A}" type="pres">
      <dgm:prSet presAssocID="{DA24F741-FFA1-4498-B274-DC071D50393E}" presName="spaceRect" presStyleCnt="0"/>
      <dgm:spPr/>
    </dgm:pt>
    <dgm:pt modelId="{1958FAE1-453E-44F8-8734-9CD4B03221C9}" type="pres">
      <dgm:prSet presAssocID="{DA24F741-FFA1-4498-B274-DC071D50393E}" presName="textRect" presStyleLbl="revTx" presStyleIdx="2" presStyleCnt="6">
        <dgm:presLayoutVars>
          <dgm:chMax val="1"/>
          <dgm:chPref val="1"/>
        </dgm:presLayoutVars>
      </dgm:prSet>
      <dgm:spPr/>
    </dgm:pt>
    <dgm:pt modelId="{69C0F67B-5B08-437D-899E-6B515A6391EB}" type="pres">
      <dgm:prSet presAssocID="{EA0B9864-A71C-4FAC-8AE7-31EC2BF4F50E}" presName="sibTrans" presStyleLbl="sibTrans2D1" presStyleIdx="0" presStyleCnt="0"/>
      <dgm:spPr/>
    </dgm:pt>
    <dgm:pt modelId="{5C4BDF34-F2B3-46D0-B51E-EFED7C3A5FA6}" type="pres">
      <dgm:prSet presAssocID="{EF860423-DACB-418A-BBA5-8DD93617F000}" presName="compNode" presStyleCnt="0"/>
      <dgm:spPr/>
    </dgm:pt>
    <dgm:pt modelId="{1EE62484-52FB-4E16-90FF-C5EC54DAF5CF}" type="pres">
      <dgm:prSet presAssocID="{EF860423-DACB-418A-BBA5-8DD93617F000}" presName="iconBgRect" presStyleLbl="bgShp" presStyleIdx="3" presStyleCnt="6" custLinFactNeighborX="-2075" custLinFactNeighborY="0"/>
      <dgm:spPr>
        <a:solidFill>
          <a:schemeClr val="tx2"/>
        </a:solidFill>
      </dgm:spPr>
    </dgm:pt>
    <dgm:pt modelId="{33195442-D852-41B8-BFBD-FD04B3A97D41}" type="pres">
      <dgm:prSet presAssocID="{EF860423-DACB-418A-BBA5-8DD93617F000}" presName="iconRect" presStyleLbl="node1" presStyleIdx="3" presStyleCnt="6"/>
      <dgm:spPr>
        <a:solidFill>
          <a:schemeClr val="tx2"/>
        </a:solidFill>
        <a:ln>
          <a:noFill/>
        </a:ln>
      </dgm:spPr>
    </dgm:pt>
    <dgm:pt modelId="{AA04DC6B-B252-40AD-A780-55961879140E}" type="pres">
      <dgm:prSet presAssocID="{EF860423-DACB-418A-BBA5-8DD93617F000}" presName="spaceRect" presStyleCnt="0"/>
      <dgm:spPr/>
    </dgm:pt>
    <dgm:pt modelId="{450C1C17-8BD6-4E34-B402-FDAAFAC00D3C}" type="pres">
      <dgm:prSet presAssocID="{EF860423-DACB-418A-BBA5-8DD93617F000}" presName="textRect" presStyleLbl="revTx" presStyleIdx="3" presStyleCnt="6">
        <dgm:presLayoutVars>
          <dgm:chMax val="1"/>
          <dgm:chPref val="1"/>
        </dgm:presLayoutVars>
      </dgm:prSet>
      <dgm:spPr/>
    </dgm:pt>
    <dgm:pt modelId="{2F3B908A-E8BF-4D12-A898-99C95B32BC64}" type="pres">
      <dgm:prSet presAssocID="{4EDC1764-7FC2-48E8-BE39-5AC156E3E7BC}" presName="sibTrans" presStyleLbl="sibTrans2D1" presStyleIdx="0" presStyleCnt="0"/>
      <dgm:spPr/>
    </dgm:pt>
    <dgm:pt modelId="{5AC85471-E807-4708-BD16-C0C74E89F1EC}" type="pres">
      <dgm:prSet presAssocID="{891A3A2A-B0CE-4010-A3CF-F73DC809D7B9}" presName="compNode" presStyleCnt="0"/>
      <dgm:spPr/>
    </dgm:pt>
    <dgm:pt modelId="{81765371-CC5A-474E-AFBB-9B2B83276E17}" type="pres">
      <dgm:prSet presAssocID="{891A3A2A-B0CE-4010-A3CF-F73DC809D7B9}" presName="iconBgRect" presStyleLbl="bgShp" presStyleIdx="4" presStyleCnt="6"/>
      <dgm:spPr>
        <a:solidFill>
          <a:schemeClr val="tx2"/>
        </a:solidFill>
      </dgm:spPr>
    </dgm:pt>
    <dgm:pt modelId="{93352E52-BE17-4A24-B21F-8661E07C1AE8}" type="pres">
      <dgm:prSet presAssocID="{891A3A2A-B0CE-4010-A3CF-F73DC809D7B9}" presName="iconRect" presStyleLbl="node1" presStyleIdx="4"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udience"/>
        </a:ext>
      </dgm:extLst>
    </dgm:pt>
    <dgm:pt modelId="{2A4E275B-6E21-47CE-BF1A-E3B0A4F14287}" type="pres">
      <dgm:prSet presAssocID="{891A3A2A-B0CE-4010-A3CF-F73DC809D7B9}" presName="spaceRect" presStyleCnt="0"/>
      <dgm:spPr/>
    </dgm:pt>
    <dgm:pt modelId="{097D24E6-1FF1-4B86-9716-4EBC56431807}" type="pres">
      <dgm:prSet presAssocID="{891A3A2A-B0CE-4010-A3CF-F73DC809D7B9}" presName="textRect" presStyleLbl="revTx" presStyleIdx="4" presStyleCnt="6">
        <dgm:presLayoutVars>
          <dgm:chMax val="1"/>
          <dgm:chPref val="1"/>
        </dgm:presLayoutVars>
      </dgm:prSet>
      <dgm:spPr/>
    </dgm:pt>
    <dgm:pt modelId="{CD1C3723-865D-40A7-8746-844C89CDF07A}" type="pres">
      <dgm:prSet presAssocID="{EC83418A-D796-4489-B4D4-4DC170B4CA20}" presName="sibTrans" presStyleLbl="sibTrans2D1" presStyleIdx="0" presStyleCnt="0"/>
      <dgm:spPr/>
    </dgm:pt>
    <dgm:pt modelId="{8B101C90-1EFF-4AE7-9D77-47AFCC22868A}" type="pres">
      <dgm:prSet presAssocID="{1E8E1A13-5DCE-4EDB-9BCC-2988B797B825}" presName="compNode" presStyleCnt="0"/>
      <dgm:spPr/>
    </dgm:pt>
    <dgm:pt modelId="{0B45257D-9373-4574-BE07-C4191ED46E7C}" type="pres">
      <dgm:prSet presAssocID="{1E8E1A13-5DCE-4EDB-9BCC-2988B797B825}" presName="iconBgRect" presStyleLbl="bgShp" presStyleIdx="5" presStyleCnt="6"/>
      <dgm:spPr>
        <a:solidFill>
          <a:schemeClr val="tx2"/>
        </a:solidFill>
      </dgm:spPr>
    </dgm:pt>
    <dgm:pt modelId="{CFEFB63A-E55E-4913-A32E-6777B497DACD}" type="pres">
      <dgm:prSet presAssocID="{1E8E1A13-5DCE-4EDB-9BCC-2988B797B825}" presName="iconRect" presStyleLbl="node1" presStyleIdx="5"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umbs Up Sign"/>
        </a:ext>
      </dgm:extLst>
    </dgm:pt>
    <dgm:pt modelId="{98494C2B-2DF3-4B16-BFEA-7C181F98B2EB}" type="pres">
      <dgm:prSet presAssocID="{1E8E1A13-5DCE-4EDB-9BCC-2988B797B825}" presName="spaceRect" presStyleCnt="0"/>
      <dgm:spPr/>
    </dgm:pt>
    <dgm:pt modelId="{2942B73F-9AE0-492A-BD12-164EED835CBD}" type="pres">
      <dgm:prSet presAssocID="{1E8E1A13-5DCE-4EDB-9BCC-2988B797B825}" presName="textRect" presStyleLbl="revTx" presStyleIdx="5" presStyleCnt="6">
        <dgm:presLayoutVars>
          <dgm:chMax val="1"/>
          <dgm:chPref val="1"/>
        </dgm:presLayoutVars>
      </dgm:prSet>
      <dgm:spPr/>
    </dgm:pt>
  </dgm:ptLst>
  <dgm:cxnLst>
    <dgm:cxn modelId="{930C4E02-BB00-4002-9B01-3A58D63DA125}" srcId="{8F9D5EF2-238F-41A5-84BD-22D4201BDBA3}" destId="{84247B35-A5D1-4B3E-ADBF-4051DC00FED0}" srcOrd="0" destOrd="0" parTransId="{A83A779E-BCDF-44C4-BBD0-BB1AD2170E98}" sibTransId="{3A266B45-8DAB-4A78-90BF-EA0BC91789CB}"/>
    <dgm:cxn modelId="{FCF6E302-32FC-49A3-8CC9-82C321A7A040}" type="presOf" srcId="{3A266B45-8DAB-4A78-90BF-EA0BC91789CB}" destId="{8F6EC070-F748-4247-9AFD-0C1E2C7F0651}" srcOrd="0" destOrd="0" presId="urn:microsoft.com/office/officeart/2018/2/layout/IconCircleList"/>
    <dgm:cxn modelId="{527D5315-147C-49EB-9377-E66278ADE725}" srcId="{8F9D5EF2-238F-41A5-84BD-22D4201BDBA3}" destId="{AA0592B6-C4C5-44DD-B5A2-EEA3CCF01BE7}" srcOrd="1" destOrd="0" parTransId="{B634E2E6-2E9F-4E3B-B286-0A2DBCBBF6F4}" sibTransId="{D715C200-7E37-48BD-8F0D-5A8571E545F5}"/>
    <dgm:cxn modelId="{0C1D491B-C719-49D3-BCD0-DF493CEA498D}" type="presOf" srcId="{4EDC1764-7FC2-48E8-BE39-5AC156E3E7BC}" destId="{2F3B908A-E8BF-4D12-A898-99C95B32BC64}" srcOrd="0" destOrd="0" presId="urn:microsoft.com/office/officeart/2018/2/layout/IconCircleList"/>
    <dgm:cxn modelId="{A54A5529-40CE-4142-A041-1B88DF617757}" srcId="{8F9D5EF2-238F-41A5-84BD-22D4201BDBA3}" destId="{DA24F741-FFA1-4498-B274-DC071D50393E}" srcOrd="2" destOrd="0" parTransId="{6C1CA47C-D3EB-4A7B-B133-DE4F3ABEF513}" sibTransId="{EA0B9864-A71C-4FAC-8AE7-31EC2BF4F50E}"/>
    <dgm:cxn modelId="{2872415B-9A6E-4279-BA30-B74A6617F026}" type="presOf" srcId="{EC83418A-D796-4489-B4D4-4DC170B4CA20}" destId="{CD1C3723-865D-40A7-8746-844C89CDF07A}" srcOrd="0" destOrd="0" presId="urn:microsoft.com/office/officeart/2018/2/layout/IconCircleList"/>
    <dgm:cxn modelId="{B0DFF15D-F881-45DB-A208-B68E738614E6}" type="presOf" srcId="{8F9D5EF2-238F-41A5-84BD-22D4201BDBA3}" destId="{59EA77AF-4C8E-4E8E-B336-5A4C9D23E7C5}" srcOrd="0" destOrd="0" presId="urn:microsoft.com/office/officeart/2018/2/layout/IconCircleList"/>
    <dgm:cxn modelId="{661A9542-82D4-4CFB-99CC-1FE11E049859}" srcId="{8F9D5EF2-238F-41A5-84BD-22D4201BDBA3}" destId="{EF860423-DACB-418A-BBA5-8DD93617F000}" srcOrd="3" destOrd="0" parTransId="{84D01CF9-3274-4B7A-8307-6C23D4AB0F61}" sibTransId="{4EDC1764-7FC2-48E8-BE39-5AC156E3E7BC}"/>
    <dgm:cxn modelId="{52007B4B-ADA9-4534-AFEF-13BAB49B6AA2}" type="presOf" srcId="{1E8E1A13-5DCE-4EDB-9BCC-2988B797B825}" destId="{2942B73F-9AE0-492A-BD12-164EED835CBD}" srcOrd="0" destOrd="0" presId="urn:microsoft.com/office/officeart/2018/2/layout/IconCircleList"/>
    <dgm:cxn modelId="{8AE5FC4D-DBC3-485B-9E3C-2C5508119D6E}" srcId="{8F9D5EF2-238F-41A5-84BD-22D4201BDBA3}" destId="{891A3A2A-B0CE-4010-A3CF-F73DC809D7B9}" srcOrd="4" destOrd="0" parTransId="{25C42B45-7399-456B-B893-F27CEEFAB721}" sibTransId="{EC83418A-D796-4489-B4D4-4DC170B4CA20}"/>
    <dgm:cxn modelId="{4215B552-B580-4D43-BC57-2FCF18472072}" type="presOf" srcId="{891A3A2A-B0CE-4010-A3CF-F73DC809D7B9}" destId="{097D24E6-1FF1-4B86-9716-4EBC56431807}" srcOrd="0" destOrd="0" presId="urn:microsoft.com/office/officeart/2018/2/layout/IconCircleList"/>
    <dgm:cxn modelId="{11F25D79-AB3A-4AE8-A6ED-7D453E79950A}" type="presOf" srcId="{84247B35-A5D1-4B3E-ADBF-4051DC00FED0}" destId="{B7821BE9-3EB4-4B04-A2EE-F0B4563AD96A}" srcOrd="0" destOrd="0" presId="urn:microsoft.com/office/officeart/2018/2/layout/IconCircleList"/>
    <dgm:cxn modelId="{4766A081-F4A2-47EB-A3C5-120A093E808A}" type="presOf" srcId="{EF860423-DACB-418A-BBA5-8DD93617F000}" destId="{450C1C17-8BD6-4E34-B402-FDAAFAC00D3C}" srcOrd="0" destOrd="0" presId="urn:microsoft.com/office/officeart/2018/2/layout/IconCircleList"/>
    <dgm:cxn modelId="{4C954D9A-F57C-4A7E-AEBA-67137266A954}" srcId="{8F9D5EF2-238F-41A5-84BD-22D4201BDBA3}" destId="{1E8E1A13-5DCE-4EDB-9BCC-2988B797B825}" srcOrd="5" destOrd="0" parTransId="{5E549C6C-F26C-4875-8B53-26FC9E250730}" sibTransId="{2D7137A2-687A-40C8-9954-CD3281F27D96}"/>
    <dgm:cxn modelId="{34F340A0-80E2-4581-9E16-94BE18F7840C}" type="presOf" srcId="{AA0592B6-C4C5-44DD-B5A2-EEA3CCF01BE7}" destId="{F4647352-0915-44E2-BF7B-A514089AF3E3}" srcOrd="0" destOrd="0" presId="urn:microsoft.com/office/officeart/2018/2/layout/IconCircleList"/>
    <dgm:cxn modelId="{BBA80EA1-1218-42E1-B592-5B6E4893EE27}" type="presOf" srcId="{EA0B9864-A71C-4FAC-8AE7-31EC2BF4F50E}" destId="{69C0F67B-5B08-437D-899E-6B515A6391EB}" srcOrd="0" destOrd="0" presId="urn:microsoft.com/office/officeart/2018/2/layout/IconCircleList"/>
    <dgm:cxn modelId="{67679DC5-C065-4FB8-9DC7-C3909E84F196}" type="presOf" srcId="{D715C200-7E37-48BD-8F0D-5A8571E545F5}" destId="{F3AD2E34-3C0D-47E5-AC39-248AEB26C71C}" srcOrd="0" destOrd="0" presId="urn:microsoft.com/office/officeart/2018/2/layout/IconCircleList"/>
    <dgm:cxn modelId="{0EBD60FE-7B94-4A3B-9C49-2C00DB345836}" type="presOf" srcId="{DA24F741-FFA1-4498-B274-DC071D50393E}" destId="{1958FAE1-453E-44F8-8734-9CD4B03221C9}" srcOrd="0" destOrd="0" presId="urn:microsoft.com/office/officeart/2018/2/layout/IconCircleList"/>
    <dgm:cxn modelId="{12B635A3-D457-4DD6-8C7D-9B4D3B9AF863}" type="presParOf" srcId="{59EA77AF-4C8E-4E8E-B336-5A4C9D23E7C5}" destId="{828DF4C5-B968-4770-9330-03E1444965B5}" srcOrd="0" destOrd="0" presId="urn:microsoft.com/office/officeart/2018/2/layout/IconCircleList"/>
    <dgm:cxn modelId="{5673D37D-B20A-4F7F-A56C-0C38418EC371}" type="presParOf" srcId="{828DF4C5-B968-4770-9330-03E1444965B5}" destId="{B15F244F-BFB9-4B62-A90B-557D9B09D516}" srcOrd="0" destOrd="0" presId="urn:microsoft.com/office/officeart/2018/2/layout/IconCircleList"/>
    <dgm:cxn modelId="{B3F8A639-A3C0-4C96-9F47-44F9CE253303}" type="presParOf" srcId="{B15F244F-BFB9-4B62-A90B-557D9B09D516}" destId="{DEF0C3E5-BEAD-40B5-BE5D-AB855A0C38E6}" srcOrd="0" destOrd="0" presId="urn:microsoft.com/office/officeart/2018/2/layout/IconCircleList"/>
    <dgm:cxn modelId="{11C52789-D4ED-43B3-9079-B713DD326A13}" type="presParOf" srcId="{B15F244F-BFB9-4B62-A90B-557D9B09D516}" destId="{8E8BE5B1-43A2-4BA8-992C-FF3E3505CF07}" srcOrd="1" destOrd="0" presId="urn:microsoft.com/office/officeart/2018/2/layout/IconCircleList"/>
    <dgm:cxn modelId="{D7C70704-BAD2-48BC-900B-5D92AD97ACD2}" type="presParOf" srcId="{B15F244F-BFB9-4B62-A90B-557D9B09D516}" destId="{DB52ED65-E574-46C3-873C-3773F466DCA6}" srcOrd="2" destOrd="0" presId="urn:microsoft.com/office/officeart/2018/2/layout/IconCircleList"/>
    <dgm:cxn modelId="{CFFEB739-14D3-4889-855A-63E4227673FF}" type="presParOf" srcId="{B15F244F-BFB9-4B62-A90B-557D9B09D516}" destId="{B7821BE9-3EB4-4B04-A2EE-F0B4563AD96A}" srcOrd="3" destOrd="0" presId="urn:microsoft.com/office/officeart/2018/2/layout/IconCircleList"/>
    <dgm:cxn modelId="{AE49FA65-2F6C-4A87-8B1F-E6F32BB3021F}" type="presParOf" srcId="{828DF4C5-B968-4770-9330-03E1444965B5}" destId="{8F6EC070-F748-4247-9AFD-0C1E2C7F0651}" srcOrd="1" destOrd="0" presId="urn:microsoft.com/office/officeart/2018/2/layout/IconCircleList"/>
    <dgm:cxn modelId="{812AF1A2-4E18-4329-94C4-4FE9FA2F2899}" type="presParOf" srcId="{828DF4C5-B968-4770-9330-03E1444965B5}" destId="{DD90F1AD-CED7-4AB4-99BD-7D4655969616}" srcOrd="2" destOrd="0" presId="urn:microsoft.com/office/officeart/2018/2/layout/IconCircleList"/>
    <dgm:cxn modelId="{AF32DEC7-CAC7-4A6C-93BA-FE0A1C19DBAC}" type="presParOf" srcId="{DD90F1AD-CED7-4AB4-99BD-7D4655969616}" destId="{91B438CB-B45B-439C-B354-AE29A9E1F30D}" srcOrd="0" destOrd="0" presId="urn:microsoft.com/office/officeart/2018/2/layout/IconCircleList"/>
    <dgm:cxn modelId="{EF8853A0-99DA-457E-8B88-E718EC2DD410}" type="presParOf" srcId="{DD90F1AD-CED7-4AB4-99BD-7D4655969616}" destId="{3CB9B225-8915-4F64-9406-C79B10A901F1}" srcOrd="1" destOrd="0" presId="urn:microsoft.com/office/officeart/2018/2/layout/IconCircleList"/>
    <dgm:cxn modelId="{9E0DD73D-9AAB-4625-B917-E652F6FF29DD}" type="presParOf" srcId="{DD90F1AD-CED7-4AB4-99BD-7D4655969616}" destId="{4A4959CD-209F-4DAB-AB9E-A041EB3A53DD}" srcOrd="2" destOrd="0" presId="urn:microsoft.com/office/officeart/2018/2/layout/IconCircleList"/>
    <dgm:cxn modelId="{B7365574-966A-4B73-B785-A9F7BC0C134D}" type="presParOf" srcId="{DD90F1AD-CED7-4AB4-99BD-7D4655969616}" destId="{F4647352-0915-44E2-BF7B-A514089AF3E3}" srcOrd="3" destOrd="0" presId="urn:microsoft.com/office/officeart/2018/2/layout/IconCircleList"/>
    <dgm:cxn modelId="{18F33C7B-01A9-4E9F-ADB2-3D05DDCB4C1A}" type="presParOf" srcId="{828DF4C5-B968-4770-9330-03E1444965B5}" destId="{F3AD2E34-3C0D-47E5-AC39-248AEB26C71C}" srcOrd="3" destOrd="0" presId="urn:microsoft.com/office/officeart/2018/2/layout/IconCircleList"/>
    <dgm:cxn modelId="{7F49C96A-A774-4C67-98E7-5CCEA66A2408}" type="presParOf" srcId="{828DF4C5-B968-4770-9330-03E1444965B5}" destId="{129243BF-ED0E-4B6B-9E0C-15B20AC0550C}" srcOrd="4" destOrd="0" presId="urn:microsoft.com/office/officeart/2018/2/layout/IconCircleList"/>
    <dgm:cxn modelId="{8600F064-3510-4A25-A50B-574498592495}" type="presParOf" srcId="{129243BF-ED0E-4B6B-9E0C-15B20AC0550C}" destId="{B7C796F0-C3C5-487F-943F-D2D0C0CDED55}" srcOrd="0" destOrd="0" presId="urn:microsoft.com/office/officeart/2018/2/layout/IconCircleList"/>
    <dgm:cxn modelId="{71631E83-7AD3-4E3A-BE2B-0F4880583152}" type="presParOf" srcId="{129243BF-ED0E-4B6B-9E0C-15B20AC0550C}" destId="{7444CB07-3D01-48A0-AD68-E38BBBFA6C51}" srcOrd="1" destOrd="0" presId="urn:microsoft.com/office/officeart/2018/2/layout/IconCircleList"/>
    <dgm:cxn modelId="{61666821-D978-4D32-9364-810A3D56B642}" type="presParOf" srcId="{129243BF-ED0E-4B6B-9E0C-15B20AC0550C}" destId="{0FE70B07-9117-4F7B-BEE6-3913B94DCC4A}" srcOrd="2" destOrd="0" presId="urn:microsoft.com/office/officeart/2018/2/layout/IconCircleList"/>
    <dgm:cxn modelId="{C435556D-42E2-49C5-9B1B-56A3A36CBEEB}" type="presParOf" srcId="{129243BF-ED0E-4B6B-9E0C-15B20AC0550C}" destId="{1958FAE1-453E-44F8-8734-9CD4B03221C9}" srcOrd="3" destOrd="0" presId="urn:microsoft.com/office/officeart/2018/2/layout/IconCircleList"/>
    <dgm:cxn modelId="{27606865-0217-4E3E-BF0E-DB93BA57E5E7}" type="presParOf" srcId="{828DF4C5-B968-4770-9330-03E1444965B5}" destId="{69C0F67B-5B08-437D-899E-6B515A6391EB}" srcOrd="5" destOrd="0" presId="urn:microsoft.com/office/officeart/2018/2/layout/IconCircleList"/>
    <dgm:cxn modelId="{9154ECBE-CD9C-44C8-9D35-59E1F6D3F128}" type="presParOf" srcId="{828DF4C5-B968-4770-9330-03E1444965B5}" destId="{5C4BDF34-F2B3-46D0-B51E-EFED7C3A5FA6}" srcOrd="6" destOrd="0" presId="urn:microsoft.com/office/officeart/2018/2/layout/IconCircleList"/>
    <dgm:cxn modelId="{322D29C1-C0DC-4BF4-9A72-4951EEA421BE}" type="presParOf" srcId="{5C4BDF34-F2B3-46D0-B51E-EFED7C3A5FA6}" destId="{1EE62484-52FB-4E16-90FF-C5EC54DAF5CF}" srcOrd="0" destOrd="0" presId="urn:microsoft.com/office/officeart/2018/2/layout/IconCircleList"/>
    <dgm:cxn modelId="{D778CF50-66E6-415A-ACBA-4C594D85AD1A}" type="presParOf" srcId="{5C4BDF34-F2B3-46D0-B51E-EFED7C3A5FA6}" destId="{33195442-D852-41B8-BFBD-FD04B3A97D41}" srcOrd="1" destOrd="0" presId="urn:microsoft.com/office/officeart/2018/2/layout/IconCircleList"/>
    <dgm:cxn modelId="{CD89CED9-53FB-4CF4-9210-4DEA50211448}" type="presParOf" srcId="{5C4BDF34-F2B3-46D0-B51E-EFED7C3A5FA6}" destId="{AA04DC6B-B252-40AD-A780-55961879140E}" srcOrd="2" destOrd="0" presId="urn:microsoft.com/office/officeart/2018/2/layout/IconCircleList"/>
    <dgm:cxn modelId="{AFE8A1EB-47E2-483C-ABF8-BF4691E7BF38}" type="presParOf" srcId="{5C4BDF34-F2B3-46D0-B51E-EFED7C3A5FA6}" destId="{450C1C17-8BD6-4E34-B402-FDAAFAC00D3C}" srcOrd="3" destOrd="0" presId="urn:microsoft.com/office/officeart/2018/2/layout/IconCircleList"/>
    <dgm:cxn modelId="{4DF50BC5-274F-4DF0-B35D-A0FFB7212132}" type="presParOf" srcId="{828DF4C5-B968-4770-9330-03E1444965B5}" destId="{2F3B908A-E8BF-4D12-A898-99C95B32BC64}" srcOrd="7" destOrd="0" presId="urn:microsoft.com/office/officeart/2018/2/layout/IconCircleList"/>
    <dgm:cxn modelId="{C9B11EAE-962F-4ED7-B36E-1C8C146872D5}" type="presParOf" srcId="{828DF4C5-B968-4770-9330-03E1444965B5}" destId="{5AC85471-E807-4708-BD16-C0C74E89F1EC}" srcOrd="8" destOrd="0" presId="urn:microsoft.com/office/officeart/2018/2/layout/IconCircleList"/>
    <dgm:cxn modelId="{6053D201-BD74-402D-966B-A3B795240F5A}" type="presParOf" srcId="{5AC85471-E807-4708-BD16-C0C74E89F1EC}" destId="{81765371-CC5A-474E-AFBB-9B2B83276E17}" srcOrd="0" destOrd="0" presId="urn:microsoft.com/office/officeart/2018/2/layout/IconCircleList"/>
    <dgm:cxn modelId="{F3E5F440-A947-4003-98EB-3ED993E55D8F}" type="presParOf" srcId="{5AC85471-E807-4708-BD16-C0C74E89F1EC}" destId="{93352E52-BE17-4A24-B21F-8661E07C1AE8}" srcOrd="1" destOrd="0" presId="urn:microsoft.com/office/officeart/2018/2/layout/IconCircleList"/>
    <dgm:cxn modelId="{11AD40C8-8A39-40EF-BB3A-8C8FD5D7CC19}" type="presParOf" srcId="{5AC85471-E807-4708-BD16-C0C74E89F1EC}" destId="{2A4E275B-6E21-47CE-BF1A-E3B0A4F14287}" srcOrd="2" destOrd="0" presId="urn:microsoft.com/office/officeart/2018/2/layout/IconCircleList"/>
    <dgm:cxn modelId="{8E0A8B6A-7123-4F68-B604-23062A8E5C11}" type="presParOf" srcId="{5AC85471-E807-4708-BD16-C0C74E89F1EC}" destId="{097D24E6-1FF1-4B86-9716-4EBC56431807}" srcOrd="3" destOrd="0" presId="urn:microsoft.com/office/officeart/2018/2/layout/IconCircleList"/>
    <dgm:cxn modelId="{DA86385C-205A-49F5-B500-EC922D5A0A30}" type="presParOf" srcId="{828DF4C5-B968-4770-9330-03E1444965B5}" destId="{CD1C3723-865D-40A7-8746-844C89CDF07A}" srcOrd="9" destOrd="0" presId="urn:microsoft.com/office/officeart/2018/2/layout/IconCircleList"/>
    <dgm:cxn modelId="{0A2CBD00-5F7D-4CF5-BA06-C509EC4DC4A1}" type="presParOf" srcId="{828DF4C5-B968-4770-9330-03E1444965B5}" destId="{8B101C90-1EFF-4AE7-9D77-47AFCC22868A}" srcOrd="10" destOrd="0" presId="urn:microsoft.com/office/officeart/2018/2/layout/IconCircleList"/>
    <dgm:cxn modelId="{9DA55735-008B-4DEA-875C-6EACA82C9BC6}" type="presParOf" srcId="{8B101C90-1EFF-4AE7-9D77-47AFCC22868A}" destId="{0B45257D-9373-4574-BE07-C4191ED46E7C}" srcOrd="0" destOrd="0" presId="urn:microsoft.com/office/officeart/2018/2/layout/IconCircleList"/>
    <dgm:cxn modelId="{C56A288C-581B-4631-8F56-C0CC5AD381BA}" type="presParOf" srcId="{8B101C90-1EFF-4AE7-9D77-47AFCC22868A}" destId="{CFEFB63A-E55E-4913-A32E-6777B497DACD}" srcOrd="1" destOrd="0" presId="urn:microsoft.com/office/officeart/2018/2/layout/IconCircleList"/>
    <dgm:cxn modelId="{18AC660A-1A76-4C61-9A13-8E0CFC35E2C5}" type="presParOf" srcId="{8B101C90-1EFF-4AE7-9D77-47AFCC22868A}" destId="{98494C2B-2DF3-4B16-BFEA-7C181F98B2EB}" srcOrd="2" destOrd="0" presId="urn:microsoft.com/office/officeart/2018/2/layout/IconCircleList"/>
    <dgm:cxn modelId="{DA251EC2-4FD9-499C-B900-360D33C5D071}" type="presParOf" srcId="{8B101C90-1EFF-4AE7-9D77-47AFCC22868A}" destId="{2942B73F-9AE0-492A-BD12-164EED835CB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39E871-3668-4D88-94C5-49E4B4F1BBA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D1A4C998-9E2E-4562-8A1F-35A3D1365587}">
      <dgm:prSet custT="1"/>
      <dgm:spPr>
        <a:solidFill>
          <a:schemeClr val="accent3">
            <a:lumMod val="60000"/>
            <a:lumOff val="40000"/>
          </a:schemeClr>
        </a:solidFill>
        <a:ln>
          <a:solidFill>
            <a:schemeClr val="accent3">
              <a:lumMod val="60000"/>
              <a:lumOff val="40000"/>
            </a:schemeClr>
          </a:solidFill>
        </a:ln>
      </dgm:spPr>
      <dgm:t>
        <a:bodyPr/>
        <a:lstStyle/>
        <a:p>
          <a:r>
            <a:rPr lang="en-GB" sz="1600" b="1" dirty="0">
              <a:solidFill>
                <a:schemeClr val="bg1"/>
              </a:solidFill>
              <a:latin typeface="Montserrat" panose="00000500000000000000" pitchFamily="2" charset="0"/>
            </a:rPr>
            <a:t>Authenticity</a:t>
          </a:r>
          <a:r>
            <a:rPr lang="en-GB" sz="1600" dirty="0">
              <a:solidFill>
                <a:schemeClr val="bg1"/>
              </a:solidFill>
              <a:latin typeface="Montserrat" panose="00000500000000000000" pitchFamily="2" charset="0"/>
            </a:rPr>
            <a:t>: Unlike mainstream storytelling, which often simplifies cultural stories for a wider audience, their work stays true to their African traditions and cultural roots. </a:t>
          </a:r>
          <a:endParaRPr lang="en-US" sz="1600" dirty="0">
            <a:solidFill>
              <a:schemeClr val="bg1"/>
            </a:solidFill>
            <a:latin typeface="Montserrat" panose="00000500000000000000" pitchFamily="2" charset="0"/>
          </a:endParaRPr>
        </a:p>
      </dgm:t>
    </dgm:pt>
    <dgm:pt modelId="{AE63B1DA-D784-4405-9D6A-BD4A7C385EB6}" type="parTrans" cxnId="{8F0CBA0B-3DE1-4FB7-B7D7-0245A835B43B}">
      <dgm:prSet/>
      <dgm:spPr/>
      <dgm:t>
        <a:bodyPr/>
        <a:lstStyle/>
        <a:p>
          <a:endParaRPr lang="en-US"/>
        </a:p>
      </dgm:t>
    </dgm:pt>
    <dgm:pt modelId="{D4D11441-8656-4948-B500-DED2E5728248}" type="sibTrans" cxnId="{8F0CBA0B-3DE1-4FB7-B7D7-0245A835B43B}">
      <dgm:prSet/>
      <dgm:spPr/>
      <dgm:t>
        <a:bodyPr/>
        <a:lstStyle/>
        <a:p>
          <a:endParaRPr lang="en-US"/>
        </a:p>
      </dgm:t>
    </dgm:pt>
    <dgm:pt modelId="{B7102D3A-398A-49C5-AEB3-8D0E3927C169}">
      <dgm:prSet custT="1"/>
      <dgm:spPr>
        <a:solidFill>
          <a:schemeClr val="accent3">
            <a:lumMod val="75000"/>
          </a:schemeClr>
        </a:solidFill>
        <a:ln>
          <a:solidFill>
            <a:schemeClr val="accent3">
              <a:lumMod val="75000"/>
            </a:schemeClr>
          </a:solidFill>
        </a:ln>
      </dgm:spPr>
      <dgm:t>
        <a:bodyPr/>
        <a:lstStyle/>
        <a:p>
          <a:r>
            <a:rPr lang="en-GB" sz="1600" b="1" dirty="0">
              <a:solidFill>
                <a:schemeClr val="bg1"/>
              </a:solidFill>
              <a:latin typeface="Montserrat" panose="00000500000000000000" pitchFamily="2" charset="0"/>
            </a:rPr>
            <a:t>Cultural Immersion</a:t>
          </a:r>
          <a:r>
            <a:rPr lang="en-GB" sz="1600" dirty="0">
              <a:solidFill>
                <a:schemeClr val="bg1"/>
              </a:solidFill>
              <a:latin typeface="Montserrat" panose="00000500000000000000" pitchFamily="2" charset="0"/>
            </a:rPr>
            <a:t>: While mainstream performances often focus on spectacle or commercial success, their work immerses audiences in African heritage, offering a more authentic and educational experience. </a:t>
          </a:r>
          <a:endParaRPr lang="en-US" sz="1600" dirty="0">
            <a:solidFill>
              <a:schemeClr val="bg1"/>
            </a:solidFill>
            <a:latin typeface="Montserrat" panose="00000500000000000000" pitchFamily="2" charset="0"/>
          </a:endParaRPr>
        </a:p>
      </dgm:t>
    </dgm:pt>
    <dgm:pt modelId="{7CCEE501-033E-4E53-85B4-DA9407F6882F}" type="parTrans" cxnId="{397E4290-46E7-4508-9EDC-923AE1DED5FD}">
      <dgm:prSet/>
      <dgm:spPr/>
      <dgm:t>
        <a:bodyPr/>
        <a:lstStyle/>
        <a:p>
          <a:endParaRPr lang="en-US"/>
        </a:p>
      </dgm:t>
    </dgm:pt>
    <dgm:pt modelId="{F4AD960A-DF90-4DEE-829B-9F135DA0EF3D}" type="sibTrans" cxnId="{397E4290-46E7-4508-9EDC-923AE1DED5FD}">
      <dgm:prSet/>
      <dgm:spPr/>
      <dgm:t>
        <a:bodyPr/>
        <a:lstStyle/>
        <a:p>
          <a:endParaRPr lang="en-US"/>
        </a:p>
      </dgm:t>
    </dgm:pt>
    <dgm:pt modelId="{24A29F39-1F55-4F36-B0C1-253E72F3168B}">
      <dgm:prSet custT="1"/>
      <dgm:spPr>
        <a:solidFill>
          <a:schemeClr val="tx1">
            <a:lumMod val="85000"/>
          </a:schemeClr>
        </a:solidFill>
        <a:ln>
          <a:solidFill>
            <a:schemeClr val="tx1">
              <a:lumMod val="85000"/>
            </a:schemeClr>
          </a:solidFill>
        </a:ln>
      </dgm:spPr>
      <dgm:t>
        <a:bodyPr/>
        <a:lstStyle/>
        <a:p>
          <a:r>
            <a:rPr lang="en-GB" sz="1600" b="1" dirty="0">
              <a:solidFill>
                <a:schemeClr val="bg1"/>
              </a:solidFill>
              <a:latin typeface="Montserrat" panose="00000500000000000000" pitchFamily="2" charset="0"/>
            </a:rPr>
            <a:t>Unique Instruments and Dance</a:t>
          </a:r>
          <a:r>
            <a:rPr lang="en-GB" sz="1600" dirty="0">
              <a:solidFill>
                <a:schemeClr val="bg1"/>
              </a:solidFill>
              <a:latin typeface="Montserrat" panose="00000500000000000000" pitchFamily="2" charset="0"/>
            </a:rPr>
            <a:t>:</a:t>
          </a:r>
          <a:r>
            <a:rPr lang="en-US" sz="1600" dirty="0">
              <a:solidFill>
                <a:schemeClr val="bg1"/>
              </a:solidFill>
              <a:latin typeface="Montserrat" panose="00000500000000000000" pitchFamily="2" charset="0"/>
            </a:rPr>
            <a:t>Indigenous African instruments and traditional dances create a distinct sensory experience, contrasting sharply with globally dominant Western styles.</a:t>
          </a:r>
        </a:p>
      </dgm:t>
    </dgm:pt>
    <dgm:pt modelId="{21A5B1C9-30D3-4A72-9685-FDAB80EE9C24}" type="parTrans" cxnId="{370A2C42-5635-406C-8E39-90A66EA8FC35}">
      <dgm:prSet/>
      <dgm:spPr/>
      <dgm:t>
        <a:bodyPr/>
        <a:lstStyle/>
        <a:p>
          <a:endParaRPr lang="en-US"/>
        </a:p>
      </dgm:t>
    </dgm:pt>
    <dgm:pt modelId="{9FA2EA01-3986-461A-ADFF-216296067E74}" type="sibTrans" cxnId="{370A2C42-5635-406C-8E39-90A66EA8FC35}">
      <dgm:prSet/>
      <dgm:spPr/>
      <dgm:t>
        <a:bodyPr/>
        <a:lstStyle/>
        <a:p>
          <a:endParaRPr lang="en-US"/>
        </a:p>
      </dgm:t>
    </dgm:pt>
    <dgm:pt modelId="{4C9D5A3A-2775-4A2C-9A73-DBFEC7AC8160}">
      <dgm:prSet custT="1"/>
      <dgm:spPr/>
      <dgm:t>
        <a:bodyPr/>
        <a:lstStyle/>
        <a:p>
          <a:r>
            <a:rPr lang="en-US" sz="1600" b="1" dirty="0">
              <a:solidFill>
                <a:schemeClr val="bg1"/>
              </a:solidFill>
              <a:latin typeface="Montserrat" panose="00000500000000000000" pitchFamily="2" charset="0"/>
            </a:rPr>
            <a:t>Oral Histories:</a:t>
          </a:r>
          <a:r>
            <a:rPr lang="en-US" sz="1600" dirty="0">
              <a:solidFill>
                <a:schemeClr val="bg1"/>
              </a:solidFill>
              <a:latin typeface="Montserrat" panose="00000500000000000000" pitchFamily="2" charset="0"/>
            </a:rPr>
            <a:t> Rooted in specific times and events, like moonlit nights or ceremonies, they blend storytelling with cultural transmission, unlike mainstream narratives that often lack contextual grounding.</a:t>
          </a:r>
          <a:endParaRPr lang="en-ZA" sz="1600" dirty="0">
            <a:solidFill>
              <a:schemeClr val="bg1"/>
            </a:solidFill>
            <a:latin typeface="Montserrat" panose="00000500000000000000" pitchFamily="2" charset="0"/>
          </a:endParaRPr>
        </a:p>
      </dgm:t>
    </dgm:pt>
    <dgm:pt modelId="{7FD1A5EB-9FB1-45F8-B68C-44D1949DC72B}" type="parTrans" cxnId="{6CFB752A-C314-4657-9485-A609BE5DC048}">
      <dgm:prSet/>
      <dgm:spPr/>
      <dgm:t>
        <a:bodyPr/>
        <a:lstStyle/>
        <a:p>
          <a:endParaRPr lang="en-ZA"/>
        </a:p>
      </dgm:t>
    </dgm:pt>
    <dgm:pt modelId="{406FB0DE-6663-45EF-83F3-DCF16BB307B3}" type="sibTrans" cxnId="{6CFB752A-C314-4657-9485-A609BE5DC048}">
      <dgm:prSet/>
      <dgm:spPr/>
      <dgm:t>
        <a:bodyPr/>
        <a:lstStyle/>
        <a:p>
          <a:endParaRPr lang="en-ZA"/>
        </a:p>
      </dgm:t>
    </dgm:pt>
    <dgm:pt modelId="{F2172034-BB0E-46E3-92CC-4ADBCAEB2499}" type="pres">
      <dgm:prSet presAssocID="{A439E871-3668-4D88-94C5-49E4B4F1BBAA}" presName="matrix" presStyleCnt="0">
        <dgm:presLayoutVars>
          <dgm:chMax val="1"/>
          <dgm:dir/>
          <dgm:resizeHandles val="exact"/>
        </dgm:presLayoutVars>
      </dgm:prSet>
      <dgm:spPr/>
    </dgm:pt>
    <dgm:pt modelId="{654D6FB9-8B31-47A2-9D90-333618CDB238}" type="pres">
      <dgm:prSet presAssocID="{A439E871-3668-4D88-94C5-49E4B4F1BBAA}" presName="diamond" presStyleLbl="bgShp" presStyleIdx="0" presStyleCnt="1" custScaleX="130618"/>
      <dgm:spPr>
        <a:solidFill>
          <a:schemeClr val="bg1"/>
        </a:solidFill>
      </dgm:spPr>
    </dgm:pt>
    <dgm:pt modelId="{71FE241D-3D42-4639-9711-9980DD8F73FE}" type="pres">
      <dgm:prSet presAssocID="{A439E871-3668-4D88-94C5-49E4B4F1BBAA}" presName="quad1" presStyleLbl="node1" presStyleIdx="0" presStyleCnt="4" custScaleX="128918" custScaleY="115142" custLinFactNeighborX="-10533" custLinFactNeighborY="-4389">
        <dgm:presLayoutVars>
          <dgm:chMax val="0"/>
          <dgm:chPref val="0"/>
          <dgm:bulletEnabled val="1"/>
        </dgm:presLayoutVars>
      </dgm:prSet>
      <dgm:spPr/>
    </dgm:pt>
    <dgm:pt modelId="{6907C3E0-1D2D-4D89-A6C1-43C1EBEE14A8}" type="pres">
      <dgm:prSet presAssocID="{A439E871-3668-4D88-94C5-49E4B4F1BBAA}" presName="quad2" presStyleLbl="node1" presStyleIdx="1" presStyleCnt="4" custScaleX="128798" custScaleY="113949" custLinFactNeighborX="14921" custLinFactNeighborY="-4389">
        <dgm:presLayoutVars>
          <dgm:chMax val="0"/>
          <dgm:chPref val="0"/>
          <dgm:bulletEnabled val="1"/>
        </dgm:presLayoutVars>
      </dgm:prSet>
      <dgm:spPr/>
    </dgm:pt>
    <dgm:pt modelId="{66514FB7-FE58-4BC4-A83B-CABF8C66A066}" type="pres">
      <dgm:prSet presAssocID="{A439E871-3668-4D88-94C5-49E4B4F1BBAA}" presName="quad3" presStyleLbl="node1" presStyleIdx="2" presStyleCnt="4" custScaleX="134403" custScaleY="114486" custLinFactNeighborX="-13166" custLinFactNeighborY="7461">
        <dgm:presLayoutVars>
          <dgm:chMax val="0"/>
          <dgm:chPref val="0"/>
          <dgm:bulletEnabled val="1"/>
        </dgm:presLayoutVars>
      </dgm:prSet>
      <dgm:spPr/>
    </dgm:pt>
    <dgm:pt modelId="{80666CD0-6A4C-43DA-BDC1-3A2498E7FC78}" type="pres">
      <dgm:prSet presAssocID="{A439E871-3668-4D88-94C5-49E4B4F1BBAA}" presName="quad4" presStyleLbl="node1" presStyleIdx="3" presStyleCnt="4" custScaleX="128797" custScaleY="114486" custLinFactNeighborX="15800" custLinFactNeighborY="7900">
        <dgm:presLayoutVars>
          <dgm:chMax val="0"/>
          <dgm:chPref val="0"/>
          <dgm:bulletEnabled val="1"/>
        </dgm:presLayoutVars>
      </dgm:prSet>
      <dgm:spPr/>
    </dgm:pt>
  </dgm:ptLst>
  <dgm:cxnLst>
    <dgm:cxn modelId="{8F0CBA0B-3DE1-4FB7-B7D7-0245A835B43B}" srcId="{A439E871-3668-4D88-94C5-49E4B4F1BBAA}" destId="{D1A4C998-9E2E-4562-8A1F-35A3D1365587}" srcOrd="0" destOrd="0" parTransId="{AE63B1DA-D784-4405-9D6A-BD4A7C385EB6}" sibTransId="{D4D11441-8656-4948-B500-DED2E5728248}"/>
    <dgm:cxn modelId="{8355961A-3F1A-4F38-B696-E97C9EDFAB90}" type="presOf" srcId="{24A29F39-1F55-4F36-B0C1-253E72F3168B}" destId="{66514FB7-FE58-4BC4-A83B-CABF8C66A066}" srcOrd="0" destOrd="0" presId="urn:microsoft.com/office/officeart/2005/8/layout/matrix3"/>
    <dgm:cxn modelId="{6CFB752A-C314-4657-9485-A609BE5DC048}" srcId="{A439E871-3668-4D88-94C5-49E4B4F1BBAA}" destId="{4C9D5A3A-2775-4A2C-9A73-DBFEC7AC8160}" srcOrd="3" destOrd="0" parTransId="{7FD1A5EB-9FB1-45F8-B68C-44D1949DC72B}" sibTransId="{406FB0DE-6663-45EF-83F3-DCF16BB307B3}"/>
    <dgm:cxn modelId="{370A2C42-5635-406C-8E39-90A66EA8FC35}" srcId="{A439E871-3668-4D88-94C5-49E4B4F1BBAA}" destId="{24A29F39-1F55-4F36-B0C1-253E72F3168B}" srcOrd="2" destOrd="0" parTransId="{21A5B1C9-30D3-4A72-9685-FDAB80EE9C24}" sibTransId="{9FA2EA01-3986-461A-ADFF-216296067E74}"/>
    <dgm:cxn modelId="{0682CE68-A403-4E64-A1D5-EC56FC0C9B8B}" type="presOf" srcId="{4C9D5A3A-2775-4A2C-9A73-DBFEC7AC8160}" destId="{80666CD0-6A4C-43DA-BDC1-3A2498E7FC78}" srcOrd="0" destOrd="0" presId="urn:microsoft.com/office/officeart/2005/8/layout/matrix3"/>
    <dgm:cxn modelId="{25AF935A-3E6B-4A2F-BABE-781BC418E9AC}" type="presOf" srcId="{A439E871-3668-4D88-94C5-49E4B4F1BBAA}" destId="{F2172034-BB0E-46E3-92CC-4ADBCAEB2499}" srcOrd="0" destOrd="0" presId="urn:microsoft.com/office/officeart/2005/8/layout/matrix3"/>
    <dgm:cxn modelId="{D8522D85-FF23-46B1-AB59-5BCC0C39FB9D}" type="presOf" srcId="{B7102D3A-398A-49C5-AEB3-8D0E3927C169}" destId="{6907C3E0-1D2D-4D89-A6C1-43C1EBEE14A8}" srcOrd="0" destOrd="0" presId="urn:microsoft.com/office/officeart/2005/8/layout/matrix3"/>
    <dgm:cxn modelId="{397E4290-46E7-4508-9EDC-923AE1DED5FD}" srcId="{A439E871-3668-4D88-94C5-49E4B4F1BBAA}" destId="{B7102D3A-398A-49C5-AEB3-8D0E3927C169}" srcOrd="1" destOrd="0" parTransId="{7CCEE501-033E-4E53-85B4-DA9407F6882F}" sibTransId="{F4AD960A-DF90-4DEE-829B-9F135DA0EF3D}"/>
    <dgm:cxn modelId="{AF2F2BB5-EECE-47E1-A250-86356756AD40}" type="presOf" srcId="{D1A4C998-9E2E-4562-8A1F-35A3D1365587}" destId="{71FE241D-3D42-4639-9711-9980DD8F73FE}" srcOrd="0" destOrd="0" presId="urn:microsoft.com/office/officeart/2005/8/layout/matrix3"/>
    <dgm:cxn modelId="{EFB21B79-D2A8-4063-8BA8-1BB695579065}" type="presParOf" srcId="{F2172034-BB0E-46E3-92CC-4ADBCAEB2499}" destId="{654D6FB9-8B31-47A2-9D90-333618CDB238}" srcOrd="0" destOrd="0" presId="urn:microsoft.com/office/officeart/2005/8/layout/matrix3"/>
    <dgm:cxn modelId="{382D138E-CE3D-48FD-8B4F-71095091B619}" type="presParOf" srcId="{F2172034-BB0E-46E3-92CC-4ADBCAEB2499}" destId="{71FE241D-3D42-4639-9711-9980DD8F73FE}" srcOrd="1" destOrd="0" presId="urn:microsoft.com/office/officeart/2005/8/layout/matrix3"/>
    <dgm:cxn modelId="{84AFAE27-8946-462C-A5BC-6F77693D223A}" type="presParOf" srcId="{F2172034-BB0E-46E3-92CC-4ADBCAEB2499}" destId="{6907C3E0-1D2D-4D89-A6C1-43C1EBEE14A8}" srcOrd="2" destOrd="0" presId="urn:microsoft.com/office/officeart/2005/8/layout/matrix3"/>
    <dgm:cxn modelId="{2D7C5577-8DA8-4758-BC41-D7D1B48C639D}" type="presParOf" srcId="{F2172034-BB0E-46E3-92CC-4ADBCAEB2499}" destId="{66514FB7-FE58-4BC4-A83B-CABF8C66A066}" srcOrd="3" destOrd="0" presId="urn:microsoft.com/office/officeart/2005/8/layout/matrix3"/>
    <dgm:cxn modelId="{B4EA4B7E-B996-412F-A242-5BC95C959CA8}" type="presParOf" srcId="{F2172034-BB0E-46E3-92CC-4ADBCAEB2499}" destId="{80666CD0-6A4C-43DA-BDC1-3A2498E7FC7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0C3E5-BEAD-40B5-BE5D-AB855A0C38E6}">
      <dsp:nvSpPr>
        <dsp:cNvPr id="0" name=""/>
        <dsp:cNvSpPr/>
      </dsp:nvSpPr>
      <dsp:spPr>
        <a:xfrm>
          <a:off x="703187" y="36042"/>
          <a:ext cx="1039633" cy="1039633"/>
        </a:xfrm>
        <a:prstGeom prst="ellipse">
          <a:avLst/>
        </a:prstGeom>
        <a:solidFill>
          <a:schemeClr val="tx2"/>
        </a:solidFill>
        <a:ln>
          <a:noFill/>
        </a:ln>
        <a:effectLst/>
      </dsp:spPr>
      <dsp:style>
        <a:lnRef idx="0">
          <a:scrgbClr r="0" g="0" b="0"/>
        </a:lnRef>
        <a:fillRef idx="1">
          <a:scrgbClr r="0" g="0" b="0"/>
        </a:fillRef>
        <a:effectRef idx="0">
          <a:scrgbClr r="0" g="0" b="0"/>
        </a:effectRef>
        <a:fontRef idx="minor"/>
      </dsp:style>
    </dsp:sp>
    <dsp:sp modelId="{8E8BE5B1-43A2-4BA8-992C-FF3E3505CF07}">
      <dsp:nvSpPr>
        <dsp:cNvPr id="0" name=""/>
        <dsp:cNvSpPr/>
      </dsp:nvSpPr>
      <dsp:spPr>
        <a:xfrm>
          <a:off x="921510" y="254365"/>
          <a:ext cx="602987" cy="60298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821BE9-3EB4-4B04-A2EE-F0B4563AD96A}">
      <dsp:nvSpPr>
        <dsp:cNvPr id="0" name=""/>
        <dsp:cNvSpPr/>
      </dsp:nvSpPr>
      <dsp:spPr>
        <a:xfrm>
          <a:off x="1965599" y="87857"/>
          <a:ext cx="2450564" cy="1039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latin typeface="Montserrat" panose="00000500000000000000" pitchFamily="2" charset="0"/>
            </a:rPr>
            <a:t>Reduces competition – the more you go into the specifics of a market the less the competitors </a:t>
          </a:r>
          <a:endParaRPr lang="en-US" sz="1600" kern="1200" dirty="0">
            <a:latin typeface="Montserrat" panose="00000500000000000000" pitchFamily="2" charset="0"/>
          </a:endParaRPr>
        </a:p>
      </dsp:txBody>
      <dsp:txXfrm>
        <a:off x="1965599" y="87857"/>
        <a:ext cx="2450564" cy="1039633"/>
      </dsp:txXfrm>
    </dsp:sp>
    <dsp:sp modelId="{91B438CB-B45B-439C-B354-AE29A9E1F30D}">
      <dsp:nvSpPr>
        <dsp:cNvPr id="0" name=""/>
        <dsp:cNvSpPr/>
      </dsp:nvSpPr>
      <dsp:spPr>
        <a:xfrm>
          <a:off x="4843156" y="36042"/>
          <a:ext cx="1039633" cy="1039633"/>
        </a:xfrm>
        <a:prstGeom prst="ellipse">
          <a:avLst/>
        </a:prstGeom>
        <a:solidFill>
          <a:schemeClr val="tx2"/>
        </a:solidFill>
        <a:ln>
          <a:noFill/>
        </a:ln>
        <a:effectLst/>
      </dsp:spPr>
      <dsp:style>
        <a:lnRef idx="0">
          <a:scrgbClr r="0" g="0" b="0"/>
        </a:lnRef>
        <a:fillRef idx="1">
          <a:scrgbClr r="0" g="0" b="0"/>
        </a:fillRef>
        <a:effectRef idx="0">
          <a:scrgbClr r="0" g="0" b="0"/>
        </a:effectRef>
        <a:fontRef idx="minor"/>
      </dsp:style>
    </dsp:sp>
    <dsp:sp modelId="{3CB9B225-8915-4F64-9406-C79B10A901F1}">
      <dsp:nvSpPr>
        <dsp:cNvPr id="0" name=""/>
        <dsp:cNvSpPr/>
      </dsp:nvSpPr>
      <dsp:spPr>
        <a:xfrm>
          <a:off x="5061479" y="254365"/>
          <a:ext cx="602987" cy="602987"/>
        </a:xfrm>
        <a:prstGeom prst="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647352-0915-44E2-BF7B-A514089AF3E3}">
      <dsp:nvSpPr>
        <dsp:cNvPr id="0" name=""/>
        <dsp:cNvSpPr/>
      </dsp:nvSpPr>
      <dsp:spPr>
        <a:xfrm>
          <a:off x="6105568" y="36042"/>
          <a:ext cx="2450564" cy="1039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latin typeface="Montserrat" panose="00000500000000000000" pitchFamily="2" charset="0"/>
            </a:rPr>
            <a:t>Meets a unique market demand and so it improves sales retention </a:t>
          </a:r>
          <a:endParaRPr lang="en-US" sz="1600" kern="1200" dirty="0">
            <a:latin typeface="Montserrat" panose="00000500000000000000" pitchFamily="2" charset="0"/>
          </a:endParaRPr>
        </a:p>
      </dsp:txBody>
      <dsp:txXfrm>
        <a:off x="6105568" y="36042"/>
        <a:ext cx="2450564" cy="1039633"/>
      </dsp:txXfrm>
    </dsp:sp>
    <dsp:sp modelId="{B7C796F0-C3C5-487F-943F-D2D0C0CDED55}">
      <dsp:nvSpPr>
        <dsp:cNvPr id="0" name=""/>
        <dsp:cNvSpPr/>
      </dsp:nvSpPr>
      <dsp:spPr>
        <a:xfrm>
          <a:off x="703187" y="1897596"/>
          <a:ext cx="1039633" cy="1039633"/>
        </a:xfrm>
        <a:prstGeom prst="ellipse">
          <a:avLst/>
        </a:prstGeom>
        <a:solidFill>
          <a:schemeClr val="tx2"/>
        </a:solidFill>
        <a:ln>
          <a:noFill/>
        </a:ln>
        <a:effectLst/>
      </dsp:spPr>
      <dsp:style>
        <a:lnRef idx="0">
          <a:scrgbClr r="0" g="0" b="0"/>
        </a:lnRef>
        <a:fillRef idx="1">
          <a:scrgbClr r="0" g="0" b="0"/>
        </a:fillRef>
        <a:effectRef idx="0">
          <a:scrgbClr r="0" g="0" b="0"/>
        </a:effectRef>
        <a:fontRef idx="minor"/>
      </dsp:style>
    </dsp:sp>
    <dsp:sp modelId="{7444CB07-3D01-48A0-AD68-E38BBBFA6C51}">
      <dsp:nvSpPr>
        <dsp:cNvPr id="0" name=""/>
        <dsp:cNvSpPr/>
      </dsp:nvSpPr>
      <dsp:spPr>
        <a:xfrm>
          <a:off x="921510" y="2115919"/>
          <a:ext cx="602987" cy="6029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58FAE1-453E-44F8-8734-9CD4B03221C9}">
      <dsp:nvSpPr>
        <dsp:cNvPr id="0" name=""/>
        <dsp:cNvSpPr/>
      </dsp:nvSpPr>
      <dsp:spPr>
        <a:xfrm>
          <a:off x="1965599" y="1897596"/>
          <a:ext cx="2450564" cy="1039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latin typeface="Montserrat" panose="00000500000000000000" pitchFamily="2" charset="0"/>
            </a:rPr>
            <a:t>Builds brand loyalty </a:t>
          </a:r>
          <a:endParaRPr lang="en-US" sz="1600" kern="1200" dirty="0">
            <a:latin typeface="Montserrat" panose="00000500000000000000" pitchFamily="2" charset="0"/>
          </a:endParaRPr>
        </a:p>
      </dsp:txBody>
      <dsp:txXfrm>
        <a:off x="1965599" y="1897596"/>
        <a:ext cx="2450564" cy="1039633"/>
      </dsp:txXfrm>
    </dsp:sp>
    <dsp:sp modelId="{1EE62484-52FB-4E16-90FF-C5EC54DAF5CF}">
      <dsp:nvSpPr>
        <dsp:cNvPr id="0" name=""/>
        <dsp:cNvSpPr/>
      </dsp:nvSpPr>
      <dsp:spPr>
        <a:xfrm>
          <a:off x="4821584" y="1897596"/>
          <a:ext cx="1039633" cy="1039633"/>
        </a:xfrm>
        <a:prstGeom prst="ellipse">
          <a:avLst/>
        </a:prstGeom>
        <a:solidFill>
          <a:schemeClr val="tx2"/>
        </a:solidFill>
        <a:ln>
          <a:noFill/>
        </a:ln>
        <a:effectLst/>
      </dsp:spPr>
      <dsp:style>
        <a:lnRef idx="0">
          <a:scrgbClr r="0" g="0" b="0"/>
        </a:lnRef>
        <a:fillRef idx="1">
          <a:scrgbClr r="0" g="0" b="0"/>
        </a:fillRef>
        <a:effectRef idx="0">
          <a:scrgbClr r="0" g="0" b="0"/>
        </a:effectRef>
        <a:fontRef idx="minor"/>
      </dsp:style>
    </dsp:sp>
    <dsp:sp modelId="{33195442-D852-41B8-BFBD-FD04B3A97D41}">
      <dsp:nvSpPr>
        <dsp:cNvPr id="0" name=""/>
        <dsp:cNvSpPr/>
      </dsp:nvSpPr>
      <dsp:spPr>
        <a:xfrm>
          <a:off x="5061479" y="2115919"/>
          <a:ext cx="602987" cy="602987"/>
        </a:xfrm>
        <a:prstGeom prst="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0C1C17-8BD6-4E34-B402-FDAAFAC00D3C}">
      <dsp:nvSpPr>
        <dsp:cNvPr id="0" name=""/>
        <dsp:cNvSpPr/>
      </dsp:nvSpPr>
      <dsp:spPr>
        <a:xfrm>
          <a:off x="6105568" y="1897596"/>
          <a:ext cx="2450564" cy="1039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latin typeface="Montserrat" panose="00000500000000000000" pitchFamily="2" charset="0"/>
            </a:rPr>
            <a:t>Your consumers will be familiar with the product; it reduces the need for general explanations </a:t>
          </a:r>
          <a:endParaRPr lang="en-US" sz="1600" kern="1200" dirty="0">
            <a:latin typeface="Montserrat" panose="00000500000000000000" pitchFamily="2" charset="0"/>
          </a:endParaRPr>
        </a:p>
      </dsp:txBody>
      <dsp:txXfrm>
        <a:off x="6105568" y="1897596"/>
        <a:ext cx="2450564" cy="1039633"/>
      </dsp:txXfrm>
    </dsp:sp>
    <dsp:sp modelId="{81765371-CC5A-474E-AFBB-9B2B83276E17}">
      <dsp:nvSpPr>
        <dsp:cNvPr id="0" name=""/>
        <dsp:cNvSpPr/>
      </dsp:nvSpPr>
      <dsp:spPr>
        <a:xfrm>
          <a:off x="703187" y="3759150"/>
          <a:ext cx="1039633" cy="1039633"/>
        </a:xfrm>
        <a:prstGeom prst="ellipse">
          <a:avLst/>
        </a:prstGeom>
        <a:solidFill>
          <a:schemeClr val="tx2"/>
        </a:solidFill>
        <a:ln>
          <a:noFill/>
        </a:ln>
        <a:effectLst/>
      </dsp:spPr>
      <dsp:style>
        <a:lnRef idx="0">
          <a:scrgbClr r="0" g="0" b="0"/>
        </a:lnRef>
        <a:fillRef idx="1">
          <a:scrgbClr r="0" g="0" b="0"/>
        </a:fillRef>
        <a:effectRef idx="0">
          <a:scrgbClr r="0" g="0" b="0"/>
        </a:effectRef>
        <a:fontRef idx="minor"/>
      </dsp:style>
    </dsp:sp>
    <dsp:sp modelId="{93352E52-BE17-4A24-B21F-8661E07C1AE8}">
      <dsp:nvSpPr>
        <dsp:cNvPr id="0" name=""/>
        <dsp:cNvSpPr/>
      </dsp:nvSpPr>
      <dsp:spPr>
        <a:xfrm>
          <a:off x="921510" y="3977473"/>
          <a:ext cx="602987" cy="6029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7D24E6-1FF1-4B86-9716-4EBC56431807}">
      <dsp:nvSpPr>
        <dsp:cNvPr id="0" name=""/>
        <dsp:cNvSpPr/>
      </dsp:nvSpPr>
      <dsp:spPr>
        <a:xfrm>
          <a:off x="1965599" y="3759150"/>
          <a:ext cx="2450564" cy="1039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latin typeface="Montserrat" panose="00000500000000000000" pitchFamily="2" charset="0"/>
            </a:rPr>
            <a:t>You can tailor very specific messaging to your audience </a:t>
          </a:r>
          <a:endParaRPr lang="en-US" sz="1600" kern="1200" dirty="0">
            <a:latin typeface="Montserrat" panose="00000500000000000000" pitchFamily="2" charset="0"/>
          </a:endParaRPr>
        </a:p>
      </dsp:txBody>
      <dsp:txXfrm>
        <a:off x="1965599" y="3759150"/>
        <a:ext cx="2450564" cy="1039633"/>
      </dsp:txXfrm>
    </dsp:sp>
    <dsp:sp modelId="{0B45257D-9373-4574-BE07-C4191ED46E7C}">
      <dsp:nvSpPr>
        <dsp:cNvPr id="0" name=""/>
        <dsp:cNvSpPr/>
      </dsp:nvSpPr>
      <dsp:spPr>
        <a:xfrm>
          <a:off x="4843156" y="3759150"/>
          <a:ext cx="1039633" cy="1039633"/>
        </a:xfrm>
        <a:prstGeom prst="ellipse">
          <a:avLst/>
        </a:prstGeom>
        <a:solidFill>
          <a:schemeClr val="tx2"/>
        </a:solidFill>
        <a:ln>
          <a:noFill/>
        </a:ln>
        <a:effectLst/>
      </dsp:spPr>
      <dsp:style>
        <a:lnRef idx="0">
          <a:scrgbClr r="0" g="0" b="0"/>
        </a:lnRef>
        <a:fillRef idx="1">
          <a:scrgbClr r="0" g="0" b="0"/>
        </a:fillRef>
        <a:effectRef idx="0">
          <a:scrgbClr r="0" g="0" b="0"/>
        </a:effectRef>
        <a:fontRef idx="minor"/>
      </dsp:style>
    </dsp:sp>
    <dsp:sp modelId="{CFEFB63A-E55E-4913-A32E-6777B497DACD}">
      <dsp:nvSpPr>
        <dsp:cNvPr id="0" name=""/>
        <dsp:cNvSpPr/>
      </dsp:nvSpPr>
      <dsp:spPr>
        <a:xfrm>
          <a:off x="5061479" y="3977473"/>
          <a:ext cx="602987" cy="6029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42B73F-9AE0-492A-BD12-164EED835CBD}">
      <dsp:nvSpPr>
        <dsp:cNvPr id="0" name=""/>
        <dsp:cNvSpPr/>
      </dsp:nvSpPr>
      <dsp:spPr>
        <a:xfrm>
          <a:off x="6105568" y="3759150"/>
          <a:ext cx="2450564" cy="1039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latin typeface="Montserrat" panose="00000500000000000000" pitchFamily="2" charset="0"/>
            </a:rPr>
            <a:t>It improves reputation and credibility </a:t>
          </a:r>
          <a:endParaRPr lang="en-US" sz="1600" kern="1200" dirty="0">
            <a:latin typeface="Montserrat" panose="00000500000000000000" pitchFamily="2" charset="0"/>
          </a:endParaRPr>
        </a:p>
      </dsp:txBody>
      <dsp:txXfrm>
        <a:off x="6105568" y="3759150"/>
        <a:ext cx="2450564" cy="1039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D6FB9-8B31-47A2-9D90-333618CDB238}">
      <dsp:nvSpPr>
        <dsp:cNvPr id="0" name=""/>
        <dsp:cNvSpPr/>
      </dsp:nvSpPr>
      <dsp:spPr>
        <a:xfrm>
          <a:off x="2017636" y="0"/>
          <a:ext cx="7584942" cy="5806966"/>
        </a:xfrm>
        <a:prstGeom prst="diamond">
          <a:avLst/>
        </a:prstGeom>
        <a:solidFill>
          <a:schemeClr val="bg1"/>
        </a:solidFill>
        <a:ln>
          <a:noFill/>
        </a:ln>
        <a:effectLst/>
      </dsp:spPr>
      <dsp:style>
        <a:lnRef idx="0">
          <a:scrgbClr r="0" g="0" b="0"/>
        </a:lnRef>
        <a:fillRef idx="1">
          <a:scrgbClr r="0" g="0" b="0"/>
        </a:fillRef>
        <a:effectRef idx="0">
          <a:scrgbClr r="0" g="0" b="0"/>
        </a:effectRef>
        <a:fontRef idx="minor"/>
      </dsp:style>
    </dsp:sp>
    <dsp:sp modelId="{71FE241D-3D42-4639-9711-9980DD8F73FE}">
      <dsp:nvSpPr>
        <dsp:cNvPr id="0" name=""/>
        <dsp:cNvSpPr/>
      </dsp:nvSpPr>
      <dsp:spPr>
        <a:xfrm>
          <a:off x="2892288" y="280801"/>
          <a:ext cx="2919627" cy="2607640"/>
        </a:xfrm>
        <a:prstGeom prst="roundRect">
          <a:avLst/>
        </a:prstGeom>
        <a:solidFill>
          <a:schemeClr val="accent3">
            <a:lumMod val="60000"/>
            <a:lumOff val="40000"/>
          </a:schemeClr>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Montserrat" panose="00000500000000000000" pitchFamily="2" charset="0"/>
            </a:rPr>
            <a:t>Authenticity</a:t>
          </a:r>
          <a:r>
            <a:rPr lang="en-GB" sz="1600" kern="1200" dirty="0">
              <a:solidFill>
                <a:schemeClr val="bg1"/>
              </a:solidFill>
              <a:latin typeface="Montserrat" panose="00000500000000000000" pitchFamily="2" charset="0"/>
            </a:rPr>
            <a:t>: Unlike mainstream storytelling, which often simplifies cultural stories for a wider audience, their work stays true to their African traditions and cultural roots. </a:t>
          </a:r>
          <a:endParaRPr lang="en-US" sz="1600" kern="1200" dirty="0">
            <a:solidFill>
              <a:schemeClr val="bg1"/>
            </a:solidFill>
            <a:latin typeface="Montserrat" panose="00000500000000000000" pitchFamily="2" charset="0"/>
          </a:endParaRPr>
        </a:p>
      </dsp:txBody>
      <dsp:txXfrm>
        <a:off x="3019582" y="408095"/>
        <a:ext cx="2665039" cy="2353052"/>
      </dsp:txXfrm>
    </dsp:sp>
    <dsp:sp modelId="{6907C3E0-1D2D-4D89-A6C1-43C1EBEE14A8}">
      <dsp:nvSpPr>
        <dsp:cNvPr id="0" name=""/>
        <dsp:cNvSpPr/>
      </dsp:nvSpPr>
      <dsp:spPr>
        <a:xfrm>
          <a:off x="5909034" y="294310"/>
          <a:ext cx="2916909" cy="2580622"/>
        </a:xfrm>
        <a:prstGeom prst="roundRect">
          <a:avLst/>
        </a:prstGeom>
        <a:solidFill>
          <a:schemeClr val="accent3">
            <a:lumMod val="75000"/>
          </a:schemeClr>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Montserrat" panose="00000500000000000000" pitchFamily="2" charset="0"/>
            </a:rPr>
            <a:t>Cultural Immersion</a:t>
          </a:r>
          <a:r>
            <a:rPr lang="en-GB" sz="1600" kern="1200" dirty="0">
              <a:solidFill>
                <a:schemeClr val="bg1"/>
              </a:solidFill>
              <a:latin typeface="Montserrat" panose="00000500000000000000" pitchFamily="2" charset="0"/>
            </a:rPr>
            <a:t>: While mainstream performances often focus on spectacle or commercial success, their work immerses audiences in African heritage, offering a more authentic and educational experience. </a:t>
          </a:r>
          <a:endParaRPr lang="en-US" sz="1600" kern="1200" dirty="0">
            <a:solidFill>
              <a:schemeClr val="bg1"/>
            </a:solidFill>
            <a:latin typeface="Montserrat" panose="00000500000000000000" pitchFamily="2" charset="0"/>
          </a:endParaRPr>
        </a:p>
      </dsp:txBody>
      <dsp:txXfrm>
        <a:off x="6035010" y="420286"/>
        <a:ext cx="2664957" cy="2328670"/>
      </dsp:txXfrm>
    </dsp:sp>
    <dsp:sp modelId="{66514FB7-FE58-4BC4-A83B-CABF8C66A066}">
      <dsp:nvSpPr>
        <dsp:cNvPr id="0" name=""/>
        <dsp:cNvSpPr/>
      </dsp:nvSpPr>
      <dsp:spPr>
        <a:xfrm>
          <a:off x="2770548" y="2995524"/>
          <a:ext cx="3043847" cy="2592783"/>
        </a:xfrm>
        <a:prstGeom prst="roundRect">
          <a:avLst/>
        </a:prstGeom>
        <a:solidFill>
          <a:schemeClr val="tx1">
            <a:lumMod val="85000"/>
          </a:schemeClr>
        </a:solidFill>
        <a:ln w="12700" cap="flat" cmpd="sng" algn="ctr">
          <a:solidFill>
            <a:schemeClr val="tx1">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Montserrat" panose="00000500000000000000" pitchFamily="2" charset="0"/>
            </a:rPr>
            <a:t>Unique Instruments and Dance</a:t>
          </a:r>
          <a:r>
            <a:rPr lang="en-GB" sz="1600" kern="1200" dirty="0">
              <a:solidFill>
                <a:schemeClr val="bg1"/>
              </a:solidFill>
              <a:latin typeface="Montserrat" panose="00000500000000000000" pitchFamily="2" charset="0"/>
            </a:rPr>
            <a:t>:</a:t>
          </a:r>
          <a:r>
            <a:rPr lang="en-US" sz="1600" kern="1200" dirty="0">
              <a:solidFill>
                <a:schemeClr val="bg1"/>
              </a:solidFill>
              <a:latin typeface="Montserrat" panose="00000500000000000000" pitchFamily="2" charset="0"/>
            </a:rPr>
            <a:t>Indigenous African instruments and traditional dances create a distinct sensory experience, contrasting sharply with globally dominant Western styles.</a:t>
          </a:r>
        </a:p>
      </dsp:txBody>
      <dsp:txXfrm>
        <a:off x="2897117" y="3122093"/>
        <a:ext cx="2790709" cy="2339645"/>
      </dsp:txXfrm>
    </dsp:sp>
    <dsp:sp modelId="{80666CD0-6A4C-43DA-BDC1-3A2498E7FC78}">
      <dsp:nvSpPr>
        <dsp:cNvPr id="0" name=""/>
        <dsp:cNvSpPr/>
      </dsp:nvSpPr>
      <dsp:spPr>
        <a:xfrm>
          <a:off x="5928952" y="3005466"/>
          <a:ext cx="2916887" cy="25927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Montserrat" panose="00000500000000000000" pitchFamily="2" charset="0"/>
            </a:rPr>
            <a:t>Oral Histories:</a:t>
          </a:r>
          <a:r>
            <a:rPr lang="en-US" sz="1600" kern="1200" dirty="0">
              <a:solidFill>
                <a:schemeClr val="bg1"/>
              </a:solidFill>
              <a:latin typeface="Montserrat" panose="00000500000000000000" pitchFamily="2" charset="0"/>
            </a:rPr>
            <a:t> Rooted in specific times and events, like moonlit nights or ceremonies, they blend storytelling with cultural transmission, unlike mainstream narratives that often lack contextual grounding.</a:t>
          </a:r>
          <a:endParaRPr lang="en-ZA" sz="1600" kern="1200" dirty="0">
            <a:solidFill>
              <a:schemeClr val="bg1"/>
            </a:solidFill>
            <a:latin typeface="Montserrat" panose="00000500000000000000" pitchFamily="2" charset="0"/>
          </a:endParaRPr>
        </a:p>
      </dsp:txBody>
      <dsp:txXfrm>
        <a:off x="6055521" y="3132035"/>
        <a:ext cx="2663749" cy="233964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8B2C82-1E04-4DE2-AF07-1A3F351BC065}" type="datetimeFigureOut">
              <a:rPr lang="en-GB" smtClean="0"/>
              <a:t>07/03/2026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E4BAE-6ED1-4BEC-85B6-E41927CC5A05}" type="slidenum">
              <a:rPr lang="en-GB" smtClean="0"/>
              <a:t>‹#›</a:t>
            </a:fld>
            <a:endParaRPr lang="en-GB"/>
          </a:p>
        </p:txBody>
      </p:sp>
    </p:spTree>
    <p:extLst>
      <p:ext uri="{BB962C8B-B14F-4D97-AF65-F5344CB8AC3E}">
        <p14:creationId xmlns:p14="http://schemas.microsoft.com/office/powerpoint/2010/main" val="965943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43E4BAE-6ED1-4BEC-85B6-E41927CC5A05}" type="slidenum">
              <a:rPr lang="en-GB" smtClean="0"/>
              <a:t>11</a:t>
            </a:fld>
            <a:endParaRPr lang="en-GB"/>
          </a:p>
        </p:txBody>
      </p:sp>
    </p:spTree>
    <p:extLst>
      <p:ext uri="{BB962C8B-B14F-4D97-AF65-F5344CB8AC3E}">
        <p14:creationId xmlns:p14="http://schemas.microsoft.com/office/powerpoint/2010/main" val="316209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ZA"/>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3E4BAE-6ED1-4BEC-85B6-E41927CC5A05}" type="slidenum">
              <a:rPr lang="en-GB" smtClean="0"/>
              <a:t>15</a:t>
            </a:fld>
            <a:endParaRPr lang="en-GB"/>
          </a:p>
        </p:txBody>
      </p:sp>
    </p:spTree>
    <p:extLst>
      <p:ext uri="{BB962C8B-B14F-4D97-AF65-F5344CB8AC3E}">
        <p14:creationId xmlns:p14="http://schemas.microsoft.com/office/powerpoint/2010/main" val="67987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4F814-C551-AACF-47B5-729404FDE1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B47870-6EA0-84C4-A3E2-5E8B9D56B925}"/>
              </a:ext>
            </a:extLst>
          </p:cNvPr>
          <p:cNvSpPr>
            <a:spLocks noGrp="1" noRot="1" noChangeAspect="1"/>
          </p:cNvSpPr>
          <p:nvPr>
            <p:ph type="sldImg"/>
          </p:nvPr>
        </p:nvSpPr>
        <p:spPr/>
        <p:txBody>
          <a:bodyPr/>
          <a:lstStyle/>
          <a:p>
            <a:endParaRPr lang="en-ZA"/>
          </a:p>
        </p:txBody>
      </p:sp>
      <p:sp>
        <p:nvSpPr>
          <p:cNvPr id="3" name="Notes Placeholder 2">
            <a:extLst>
              <a:ext uri="{FF2B5EF4-FFF2-40B4-BE49-F238E27FC236}">
                <a16:creationId xmlns:a16="http://schemas.microsoft.com/office/drawing/2014/main" id="{2DA99AD1-4DF3-5D31-EA31-DB3313FFF01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4836746-44DC-20FE-2D08-7FF4B57249CB}"/>
              </a:ext>
            </a:extLst>
          </p:cNvPr>
          <p:cNvSpPr>
            <a:spLocks noGrp="1"/>
          </p:cNvSpPr>
          <p:nvPr>
            <p:ph type="sldNum" sz="quarter" idx="5"/>
          </p:nvPr>
        </p:nvSpPr>
        <p:spPr/>
        <p:txBody>
          <a:bodyPr/>
          <a:lstStyle/>
          <a:p>
            <a:fld id="{743E4BAE-6ED1-4BEC-85B6-E41927CC5A05}" type="slidenum">
              <a:rPr lang="en-GB" smtClean="0"/>
              <a:t>16</a:t>
            </a:fld>
            <a:endParaRPr lang="en-GB"/>
          </a:p>
        </p:txBody>
      </p:sp>
    </p:spTree>
    <p:extLst>
      <p:ext uri="{BB962C8B-B14F-4D97-AF65-F5344CB8AC3E}">
        <p14:creationId xmlns:p14="http://schemas.microsoft.com/office/powerpoint/2010/main" val="987756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GB"/>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GB"/>
              <a:t>Click to edit Master subtitle style</a:t>
            </a:r>
            <a:endParaRPr lang="en-US" dirty="0"/>
          </a:p>
        </p:txBody>
      </p:sp>
      <p:sp>
        <p:nvSpPr>
          <p:cNvPr id="7" name="Date Placeholder 6"/>
          <p:cNvSpPr>
            <a:spLocks noGrp="1"/>
          </p:cNvSpPr>
          <p:nvPr>
            <p:ph type="dt" sz="half" idx="10"/>
          </p:nvPr>
        </p:nvSpPr>
        <p:spPr/>
        <p:txBody>
          <a:bodyPr/>
          <a:lstStyle/>
          <a:p>
            <a:fld id="{DAD2D33F-E725-4599-BA33-18BC9E6E4D2C}" type="datetimeFigureOut">
              <a:rPr lang="en-GB" smtClean="0"/>
              <a:t>07/03/2026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154247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AD2D33F-E725-4599-BA33-18BC9E6E4D2C}" type="datetimeFigureOut">
              <a:rPr lang="en-GB" smtClean="0"/>
              <a:t>07/03/2026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2184158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AD2D33F-E725-4599-BA33-18BC9E6E4D2C}" type="datetimeFigureOut">
              <a:rPr lang="en-GB" smtClean="0"/>
              <a:t>07/03/2026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1949245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AD2D33F-E725-4599-BA33-18BC9E6E4D2C}" type="datetimeFigureOut">
              <a:rPr lang="en-GB" smtClean="0"/>
              <a:t>07/03/2026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0A51BB-2791-4C84-B32F-1CCB8043C425}" type="slidenum">
              <a:rPr lang="en-GB" smtClean="0"/>
              <a:t>‹#›</a:t>
            </a:fld>
            <a:endParaRPr lang="en-GB"/>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09630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GB"/>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AD2D33F-E725-4599-BA33-18BC9E6E4D2C}" type="datetimeFigureOut">
              <a:rPr lang="en-GB" smtClean="0"/>
              <a:t>07/03/2026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1289861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DAD2D33F-E725-4599-BA33-18BC9E6E4D2C}" type="datetimeFigureOut">
              <a:rPr lang="en-GB" smtClean="0"/>
              <a:t>07/03/2026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4072982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DAD2D33F-E725-4599-BA33-18BC9E6E4D2C}" type="datetimeFigureOut">
              <a:rPr lang="en-GB" smtClean="0"/>
              <a:t>07/03/2026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209560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AD2D33F-E725-4599-BA33-18BC9E6E4D2C}" type="datetimeFigureOut">
              <a:rPr lang="en-GB" smtClean="0"/>
              <a:t>07/03/2026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2526933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AD2D33F-E725-4599-BA33-18BC9E6E4D2C}" type="datetimeFigureOut">
              <a:rPr lang="en-GB" smtClean="0"/>
              <a:t>07/03/2026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95327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AD2D33F-E725-4599-BA33-18BC9E6E4D2C}" type="datetimeFigureOut">
              <a:rPr lang="en-GB" smtClean="0"/>
              <a:t>07/03/2026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3016078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GB"/>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AD2D33F-E725-4599-BA33-18BC9E6E4D2C}" type="datetimeFigureOut">
              <a:rPr lang="en-GB" smtClean="0"/>
              <a:t>07/03/2026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110015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AD2D33F-E725-4599-BA33-18BC9E6E4D2C}" type="datetimeFigureOut">
              <a:rPr lang="en-GB" smtClean="0"/>
              <a:t>07/03/2026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241145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GB"/>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AD2D33F-E725-4599-BA33-18BC9E6E4D2C}" type="datetimeFigureOut">
              <a:rPr lang="en-GB" smtClean="0"/>
              <a:t>07/03/2026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1819112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AD2D33F-E725-4599-BA33-18BC9E6E4D2C}" type="datetimeFigureOut">
              <a:rPr lang="en-GB" smtClean="0"/>
              <a:t>07/03/2026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370712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2D33F-E725-4599-BA33-18BC9E6E4D2C}" type="datetimeFigureOut">
              <a:rPr lang="en-GB" smtClean="0"/>
              <a:t>07/03/2026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2598982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AD2D33F-E725-4599-BA33-18BC9E6E4D2C}" type="datetimeFigureOut">
              <a:rPr lang="en-GB" smtClean="0"/>
              <a:t>07/03/2026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1154868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AD2D33F-E725-4599-BA33-18BC9E6E4D2C}" type="datetimeFigureOut">
              <a:rPr lang="en-GB" smtClean="0"/>
              <a:t>07/03/2026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0A51BB-2791-4C84-B32F-1CCB8043C425}" type="slidenum">
              <a:rPr lang="en-GB" smtClean="0"/>
              <a:t>‹#›</a:t>
            </a:fld>
            <a:endParaRPr lang="en-GB"/>
          </a:p>
        </p:txBody>
      </p:sp>
    </p:spTree>
    <p:extLst>
      <p:ext uri="{BB962C8B-B14F-4D97-AF65-F5344CB8AC3E}">
        <p14:creationId xmlns:p14="http://schemas.microsoft.com/office/powerpoint/2010/main" val="3139095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0">
              <a:schemeClr val="accent6">
                <a:lumMod val="0"/>
                <a:lumOff val="100000"/>
              </a:schemeClr>
            </a:gs>
            <a:gs pos="87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AD2D33F-E725-4599-BA33-18BC9E6E4D2C}" type="datetimeFigureOut">
              <a:rPr lang="en-GB" smtClean="0"/>
              <a:t>07/03/2026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50A51BB-2791-4C84-B32F-1CCB8043C425}" type="slidenum">
              <a:rPr lang="en-GB" smtClean="0"/>
              <a:t>‹#›</a:t>
            </a:fld>
            <a:endParaRPr lang="en-GB"/>
          </a:p>
        </p:txBody>
      </p:sp>
    </p:spTree>
    <p:extLst>
      <p:ext uri="{BB962C8B-B14F-4D97-AF65-F5344CB8AC3E}">
        <p14:creationId xmlns:p14="http://schemas.microsoft.com/office/powerpoint/2010/main" val="413441140"/>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8" r:id="rId16"/>
    <p:sldLayoutId id="214748404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8.svg"/><Relationship Id="rId4" Type="http://schemas.openxmlformats.org/officeDocument/2006/relationships/diagramQuickStyle" Target="../diagrams/quickStyle1.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3E5F-E0D5-B9BB-26C1-A1121AE2D133}"/>
              </a:ext>
            </a:extLst>
          </p:cNvPr>
          <p:cNvSpPr>
            <a:spLocks noGrp="1"/>
          </p:cNvSpPr>
          <p:nvPr>
            <p:ph type="title"/>
          </p:nvPr>
        </p:nvSpPr>
        <p:spPr/>
        <p:txBody>
          <a:bodyPr/>
          <a:lstStyle/>
          <a:p>
            <a:endParaRPr lang="en-ZA"/>
          </a:p>
        </p:txBody>
      </p:sp>
      <p:pic>
        <p:nvPicPr>
          <p:cNvPr id="3" name="Picture 2">
            <a:extLst>
              <a:ext uri="{FF2B5EF4-FFF2-40B4-BE49-F238E27FC236}">
                <a16:creationId xmlns:a16="http://schemas.microsoft.com/office/drawing/2014/main" id="{D7E52FB7-B99E-17CF-02B2-01832A948F08}"/>
              </a:ext>
            </a:extLst>
          </p:cNvPr>
          <p:cNvPicPr>
            <a:picLocks noChangeAspect="1"/>
          </p:cNvPicPr>
          <p:nvPr/>
        </p:nvPicPr>
        <p:blipFill>
          <a:blip r:embed="rId2"/>
          <a:stretch>
            <a:fillRect/>
          </a:stretch>
        </p:blipFill>
        <p:spPr>
          <a:xfrm>
            <a:off x="0" y="-1"/>
            <a:ext cx="12192000" cy="6858001"/>
          </a:xfrm>
          <a:prstGeom prst="rect">
            <a:avLst/>
          </a:prstGeom>
        </p:spPr>
      </p:pic>
      <p:sp>
        <p:nvSpPr>
          <p:cNvPr id="6" name="TextBox 5">
            <a:extLst>
              <a:ext uri="{FF2B5EF4-FFF2-40B4-BE49-F238E27FC236}">
                <a16:creationId xmlns:a16="http://schemas.microsoft.com/office/drawing/2014/main" id="{19611033-7F76-DC02-49B6-37A3C2CFC2BA}"/>
              </a:ext>
            </a:extLst>
          </p:cNvPr>
          <p:cNvSpPr txBox="1"/>
          <p:nvPr/>
        </p:nvSpPr>
        <p:spPr>
          <a:xfrm>
            <a:off x="7341476" y="1821036"/>
            <a:ext cx="6169572" cy="2800767"/>
          </a:xfrm>
          <a:prstGeom prst="rect">
            <a:avLst/>
          </a:prstGeom>
          <a:noFill/>
        </p:spPr>
        <p:txBody>
          <a:bodyPr wrap="square">
            <a:spAutoFit/>
          </a:bodyPr>
          <a:lstStyle/>
          <a:p>
            <a:r>
              <a:rPr kumimoji="0" lang="en-GB" sz="4400" b="1" i="0" u="none" strike="noStrike" kern="1200" cap="none" spc="0" normalizeH="0" baseline="0" noProof="0" dirty="0">
                <a:ln>
                  <a:noFill/>
                </a:ln>
                <a:solidFill>
                  <a:prstClr val="white"/>
                </a:solidFill>
                <a:effectLst/>
                <a:uLnTx/>
                <a:uFillTx/>
                <a:latin typeface="Montserrat" panose="00000500000000000000" pitchFamily="2" charset="0"/>
                <a:ea typeface="+mj-ea"/>
                <a:cs typeface="+mj-cs"/>
              </a:rPr>
              <a:t>BUILDING THE CREATIVE ECONOMY IN AFRICA</a:t>
            </a:r>
            <a:endParaRPr lang="en-ZA" dirty="0"/>
          </a:p>
        </p:txBody>
      </p:sp>
      <p:pic>
        <p:nvPicPr>
          <p:cNvPr id="7" name="Picture 6" descr="A logo with white text&#10;&#10;AI-generated content may be incorrect.">
            <a:extLst>
              <a:ext uri="{FF2B5EF4-FFF2-40B4-BE49-F238E27FC236}">
                <a16:creationId xmlns:a16="http://schemas.microsoft.com/office/drawing/2014/main" id="{80696BBA-B813-AA80-F000-6AD4B5093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8886" y="5389760"/>
            <a:ext cx="1513235" cy="1260000"/>
          </a:xfrm>
          <a:prstGeom prst="rect">
            <a:avLst/>
          </a:prstGeom>
        </p:spPr>
      </p:pic>
    </p:spTree>
    <p:extLst>
      <p:ext uri="{BB962C8B-B14F-4D97-AF65-F5344CB8AC3E}">
        <p14:creationId xmlns:p14="http://schemas.microsoft.com/office/powerpoint/2010/main" val="1633349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A9195-30B2-B2ED-916B-DF0934F7FA18}"/>
              </a:ext>
            </a:extLst>
          </p:cNvPr>
          <p:cNvSpPr>
            <a:spLocks noGrp="1"/>
          </p:cNvSpPr>
          <p:nvPr>
            <p:ph type="title"/>
          </p:nvPr>
        </p:nvSpPr>
        <p:spPr>
          <a:xfrm>
            <a:off x="350596" y="388252"/>
            <a:ext cx="11049000" cy="1325563"/>
          </a:xfrm>
        </p:spPr>
        <p:txBody>
          <a:bodyPr>
            <a:normAutofit/>
          </a:bodyPr>
          <a:lstStyle/>
          <a:p>
            <a:r>
              <a:rPr lang="en-GB" sz="4400" dirty="0">
                <a:latin typeface="Montserrat" panose="00000500000000000000" pitchFamily="2" charset="0"/>
              </a:rPr>
              <a:t>How Does Their Niche Differ from the Mainstream?</a:t>
            </a:r>
            <a:r>
              <a:rPr lang="en-GB" sz="4400" dirty="0"/>
              <a:t> </a:t>
            </a:r>
          </a:p>
        </p:txBody>
      </p:sp>
      <p:graphicFrame>
        <p:nvGraphicFramePr>
          <p:cNvPr id="6" name="TextBox 2">
            <a:extLst>
              <a:ext uri="{FF2B5EF4-FFF2-40B4-BE49-F238E27FC236}">
                <a16:creationId xmlns:a16="http://schemas.microsoft.com/office/drawing/2014/main" id="{B6F15E1F-44D5-370E-B7A3-6F2A650BD727}"/>
              </a:ext>
            </a:extLst>
          </p:cNvPr>
          <p:cNvGraphicFramePr/>
          <p:nvPr>
            <p:extLst>
              <p:ext uri="{D42A27DB-BD31-4B8C-83A1-F6EECF244321}">
                <p14:modId xmlns:p14="http://schemas.microsoft.com/office/powerpoint/2010/main" val="4140990216"/>
              </p:ext>
            </p:extLst>
          </p:nvPr>
        </p:nvGraphicFramePr>
        <p:xfrm>
          <a:off x="1023729" y="1051034"/>
          <a:ext cx="11620216" cy="5806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0208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71A8-C872-E8EA-EED2-A1EABCE8EF91}"/>
              </a:ext>
            </a:extLst>
          </p:cNvPr>
          <p:cNvSpPr>
            <a:spLocks noGrp="1"/>
          </p:cNvSpPr>
          <p:nvPr>
            <p:ph type="title"/>
          </p:nvPr>
        </p:nvSpPr>
        <p:spPr>
          <a:xfrm>
            <a:off x="421254" y="327600"/>
            <a:ext cx="8109858" cy="1501521"/>
          </a:xfrm>
        </p:spPr>
        <p:txBody>
          <a:bodyPr vert="horz" wrap="none" lIns="91440" tIns="45720" rIns="91440" bIns="45720" rtlCol="0" anchor="t">
            <a:noAutofit/>
          </a:bodyPr>
          <a:lstStyle/>
          <a:p>
            <a:r>
              <a:rPr lang="en-US" sz="4000" b="1" i="0" spc="-300" dirty="0">
                <a:solidFill>
                  <a:schemeClr val="bg1"/>
                </a:solidFill>
                <a:effectLst>
                  <a:outerShdw blurRad="469900" dist="342900" dir="5400000" sy="-20000" rotWithShape="0">
                    <a:prstClr val="black">
                      <a:alpha val="66000"/>
                    </a:prstClr>
                  </a:outerShdw>
                </a:effectLst>
                <a:latin typeface="Montserrat" panose="00000500000000000000" pitchFamily="2" charset="0"/>
              </a:rPr>
              <a:t>Activity 3: </a:t>
            </a:r>
            <a:br>
              <a:rPr lang="en-US" sz="4000" b="1" i="0" spc="-300" dirty="0">
                <a:solidFill>
                  <a:schemeClr val="bg1"/>
                </a:solidFill>
                <a:effectLst>
                  <a:outerShdw blurRad="469900" dist="342900" dir="5400000" sy="-20000" rotWithShape="0">
                    <a:prstClr val="black">
                      <a:alpha val="66000"/>
                    </a:prstClr>
                  </a:outerShdw>
                </a:effectLst>
                <a:latin typeface="Montserrat" panose="00000500000000000000" pitchFamily="2" charset="0"/>
              </a:rPr>
            </a:br>
            <a:r>
              <a:rPr lang="en-US" sz="4000" i="0" spc="-300" dirty="0">
                <a:solidFill>
                  <a:schemeClr val="bg1"/>
                </a:solidFill>
                <a:effectLst>
                  <a:outerShdw blurRad="469900" dist="342900" dir="5400000" sy="-20000" rotWithShape="0">
                    <a:prstClr val="black">
                      <a:alpha val="66000"/>
                    </a:prstClr>
                  </a:outerShdw>
                </a:effectLst>
                <a:latin typeface="Montserrat" panose="00000500000000000000" pitchFamily="2" charset="0"/>
              </a:rPr>
              <a:t>A Culinary Niche </a:t>
            </a:r>
            <a:br>
              <a:rPr lang="en-US" sz="4000" i="0" spc="-300" dirty="0">
                <a:solidFill>
                  <a:schemeClr val="bg1"/>
                </a:solidFill>
                <a:effectLst>
                  <a:outerShdw blurRad="469900" dist="342900" dir="5400000" sy="-20000" rotWithShape="0">
                    <a:prstClr val="black">
                      <a:alpha val="66000"/>
                    </a:prstClr>
                  </a:outerShdw>
                </a:effectLst>
                <a:latin typeface="Montserrat" panose="00000500000000000000" pitchFamily="2" charset="0"/>
              </a:rPr>
            </a:br>
            <a:r>
              <a:rPr lang="en-US" sz="4000" i="0" spc="-300" dirty="0">
                <a:solidFill>
                  <a:schemeClr val="bg1"/>
                </a:solidFill>
                <a:effectLst>
                  <a:outerShdw blurRad="469900" dist="342900" dir="5400000" sy="-20000" rotWithShape="0">
                    <a:prstClr val="black">
                      <a:alpha val="66000"/>
                    </a:prstClr>
                  </a:outerShdw>
                </a:effectLst>
                <a:latin typeface="Montserrat" panose="00000500000000000000" pitchFamily="2" charset="0"/>
              </a:rPr>
              <a:t>in Kenya</a:t>
            </a:r>
            <a:endParaRPr lang="en-US" sz="4000" spc="-300" dirty="0">
              <a:solidFill>
                <a:schemeClr val="bg1"/>
              </a:solidFill>
              <a:effectLst>
                <a:outerShdw blurRad="469900" dist="342900" dir="5400000" sy="-20000" rotWithShape="0">
                  <a:prstClr val="black">
                    <a:alpha val="66000"/>
                  </a:prstClr>
                </a:outerShdw>
              </a:effectLst>
              <a:latin typeface="Montserrat" panose="00000500000000000000" pitchFamily="2" charset="0"/>
            </a:endParaRPr>
          </a:p>
        </p:txBody>
      </p:sp>
      <p:pic>
        <p:nvPicPr>
          <p:cNvPr id="4100" name="Picture 4" descr="Swahili Food: Taste of the Swahili ...">
            <a:extLst>
              <a:ext uri="{FF2B5EF4-FFF2-40B4-BE49-F238E27FC236}">
                <a16:creationId xmlns:a16="http://schemas.microsoft.com/office/drawing/2014/main" id="{7D7D14DC-25F4-1F5D-3898-66B13AEA3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948" b="-2"/>
          <a:stretch/>
        </p:blipFill>
        <p:spPr bwMode="auto">
          <a:xfrm>
            <a:off x="7715818" y="3376367"/>
            <a:ext cx="4476182" cy="3481633"/>
          </a:xfrm>
          <a:prstGeom prst="rect">
            <a:avLst/>
          </a:prstGeom>
          <a:noFill/>
          <a:effectLst>
            <a:softEdge rad="1905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0DBDB2C-C9AC-D821-6990-2C55B5BF6BC2}"/>
              </a:ext>
            </a:extLst>
          </p:cNvPr>
          <p:cNvSpPr txBox="1"/>
          <p:nvPr/>
        </p:nvSpPr>
        <p:spPr>
          <a:xfrm>
            <a:off x="421254" y="1946578"/>
            <a:ext cx="6400800" cy="2616101"/>
          </a:xfrm>
          <a:prstGeom prst="rect">
            <a:avLst/>
          </a:prstGeom>
          <a:noFill/>
        </p:spPr>
        <p:txBody>
          <a:bodyPr wrap="square" rtlCol="0">
            <a:spAutoFit/>
          </a:bodyPr>
          <a:lstStyle/>
          <a:p>
            <a:endParaRPr lang="en-GB" sz="2000" dirty="0">
              <a:solidFill>
                <a:schemeClr val="bg1"/>
              </a:solidFill>
            </a:endParaRPr>
          </a:p>
          <a:p>
            <a:r>
              <a:rPr lang="en-GB" sz="1600" dirty="0">
                <a:latin typeface="Montserrat" panose="00000500000000000000" pitchFamily="2" charset="0"/>
              </a:rPr>
              <a:t>We are going to hear another inspiring story. </a:t>
            </a:r>
          </a:p>
          <a:p>
            <a:endParaRPr lang="en-GB" sz="1600" dirty="0">
              <a:latin typeface="Montserrat" panose="00000500000000000000" pitchFamily="2" charset="0"/>
            </a:endParaRPr>
          </a:p>
          <a:p>
            <a:r>
              <a:rPr lang="en-GB" sz="1600" dirty="0">
                <a:latin typeface="Montserrat" panose="00000500000000000000" pitchFamily="2" charset="0"/>
              </a:rPr>
              <a:t>Meet Aysha, a successful Kenyan cook and entrepreneur. As you watch, think about: </a:t>
            </a:r>
          </a:p>
          <a:p>
            <a:endParaRPr lang="en-GB" sz="1600" dirty="0">
              <a:latin typeface="Montserrat" panose="00000500000000000000" pitchFamily="2" charset="0"/>
            </a:endParaRPr>
          </a:p>
          <a:p>
            <a:pPr marL="457200" indent="-457200">
              <a:buFont typeface="+mj-lt"/>
              <a:buAutoNum type="arabicPeriod"/>
            </a:pPr>
            <a:r>
              <a:rPr lang="en-GB" sz="1600" dirty="0">
                <a:latin typeface="Montserrat" panose="00000500000000000000" pitchFamily="2" charset="0"/>
              </a:rPr>
              <a:t>How does Aysha’s approach to her niche compare to the other artists we have heard from? </a:t>
            </a:r>
          </a:p>
          <a:p>
            <a:pPr marL="457200" indent="-457200">
              <a:buFont typeface="+mj-lt"/>
              <a:buAutoNum type="arabicPeriod"/>
            </a:pPr>
            <a:endParaRPr lang="en-GB" sz="1600" dirty="0">
              <a:latin typeface="Montserrat" panose="00000500000000000000" pitchFamily="2" charset="0"/>
            </a:endParaRPr>
          </a:p>
          <a:p>
            <a:pPr marL="457200" indent="-457200">
              <a:buFont typeface="+mj-lt"/>
              <a:buAutoNum type="arabicPeriod"/>
            </a:pPr>
            <a:r>
              <a:rPr lang="en-GB" sz="1600" dirty="0">
                <a:latin typeface="Montserrat" panose="00000500000000000000" pitchFamily="2" charset="0"/>
              </a:rPr>
              <a:t>What strategies does she use to stand out in her field? </a:t>
            </a:r>
          </a:p>
        </p:txBody>
      </p:sp>
    </p:spTree>
    <p:extLst>
      <p:ext uri="{BB962C8B-B14F-4D97-AF65-F5344CB8AC3E}">
        <p14:creationId xmlns:p14="http://schemas.microsoft.com/office/powerpoint/2010/main" val="410248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36F613B-6DE4-F4C6-8C90-7816DE25916B}"/>
              </a:ext>
            </a:extLst>
          </p:cNvPr>
          <p:cNvSpPr>
            <a:spLocks noGrp="1"/>
          </p:cNvSpPr>
          <p:nvPr>
            <p:ph type="title"/>
          </p:nvPr>
        </p:nvSpPr>
        <p:spPr>
          <a:xfrm>
            <a:off x="208429" y="157655"/>
            <a:ext cx="4445867" cy="1954924"/>
          </a:xfrm>
          <a:effectLst/>
        </p:spPr>
        <p:txBody>
          <a:bodyPr vert="horz" lIns="91440" tIns="45720" rIns="91440" bIns="45720" rtlCol="0" anchor="ctr">
            <a:normAutofit/>
          </a:bodyPr>
          <a:lstStyle/>
          <a:p>
            <a:r>
              <a:rPr lang="en-US" sz="4000" b="1" dirty="0">
                <a:solidFill>
                  <a:schemeClr val="tx1">
                    <a:lumMod val="95000"/>
                  </a:schemeClr>
                </a:solidFill>
                <a:latin typeface="Montserrat" panose="00000500000000000000" pitchFamily="2" charset="0"/>
              </a:rPr>
              <a:t>Activity 4: </a:t>
            </a:r>
            <a:r>
              <a:rPr lang="en-US" sz="4000" dirty="0">
                <a:solidFill>
                  <a:schemeClr val="tx1">
                    <a:lumMod val="95000"/>
                  </a:schemeClr>
                </a:solidFill>
                <a:latin typeface="Montserrat" panose="00000500000000000000" pitchFamily="2" charset="0"/>
              </a:rPr>
              <a:t>Discovering Your Niche </a:t>
            </a:r>
          </a:p>
        </p:txBody>
      </p:sp>
      <p:cxnSp>
        <p:nvCxnSpPr>
          <p:cNvPr id="20" name="Straight Connector 1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2252E28-E2F9-8556-8378-6EAC60CCDA78}"/>
              </a:ext>
            </a:extLst>
          </p:cNvPr>
          <p:cNvSpPr txBox="1"/>
          <p:nvPr/>
        </p:nvSpPr>
        <p:spPr>
          <a:xfrm>
            <a:off x="4654296" y="2112579"/>
            <a:ext cx="6933809" cy="3416320"/>
          </a:xfrm>
          <a:prstGeom prst="rect">
            <a:avLst/>
          </a:prstGeom>
          <a:solidFill>
            <a:schemeClr val="accent2">
              <a:lumMod val="75000"/>
            </a:schemeClr>
          </a:solidFill>
        </p:spPr>
        <p:txBody>
          <a:bodyPr wrap="square" rtlCol="0">
            <a:spAutoFit/>
          </a:bodyPr>
          <a:lstStyle/>
          <a:p>
            <a:pPr>
              <a:spcAft>
                <a:spcPts val="600"/>
              </a:spcAft>
            </a:pPr>
            <a:r>
              <a:rPr lang="en-GB" sz="1600" dirty="0">
                <a:solidFill>
                  <a:schemeClr val="bg1"/>
                </a:solidFill>
                <a:latin typeface="Montserrat" panose="00000500000000000000" pitchFamily="2" charset="0"/>
              </a:rPr>
              <a:t>Try to answer the following questions. You could write your responses, draw, use images or photographs, or even video your responses:  </a:t>
            </a:r>
          </a:p>
          <a:p>
            <a:pPr>
              <a:spcAft>
                <a:spcPts val="600"/>
              </a:spcAft>
            </a:pPr>
            <a:endParaRPr lang="en-GB" sz="1600" dirty="0">
              <a:solidFill>
                <a:schemeClr val="bg1"/>
              </a:solidFill>
              <a:latin typeface="Montserrat" panose="00000500000000000000" pitchFamily="2" charset="0"/>
            </a:endParaRPr>
          </a:p>
          <a:p>
            <a:pPr marL="342900" indent="-342900">
              <a:spcAft>
                <a:spcPts val="600"/>
              </a:spcAft>
              <a:buFont typeface="+mj-lt"/>
              <a:buAutoNum type="arabicPeriod"/>
            </a:pPr>
            <a:r>
              <a:rPr lang="en-GB" sz="1600" dirty="0">
                <a:solidFill>
                  <a:schemeClr val="bg1"/>
                </a:solidFill>
                <a:latin typeface="Montserrat" panose="00000500000000000000" pitchFamily="2" charset="0"/>
              </a:rPr>
              <a:t>What inspires, or is inspiring about you and your art or skill?  </a:t>
            </a:r>
          </a:p>
          <a:p>
            <a:pPr marL="342900" indent="-342900">
              <a:spcAft>
                <a:spcPts val="600"/>
              </a:spcAft>
              <a:buFont typeface="+mj-lt"/>
              <a:buAutoNum type="arabicPeriod"/>
            </a:pPr>
            <a:endParaRPr lang="en-GB" sz="1600" dirty="0">
              <a:solidFill>
                <a:schemeClr val="bg1"/>
              </a:solidFill>
              <a:latin typeface="Montserrat" panose="00000500000000000000" pitchFamily="2" charset="0"/>
            </a:endParaRPr>
          </a:p>
          <a:p>
            <a:pPr marL="342900" indent="-342900">
              <a:spcAft>
                <a:spcPts val="600"/>
              </a:spcAft>
              <a:buFont typeface="+mj-lt"/>
              <a:buAutoNum type="arabicPeriod"/>
            </a:pPr>
            <a:r>
              <a:rPr lang="en-GB" sz="1600" dirty="0">
                <a:solidFill>
                  <a:schemeClr val="bg1"/>
                </a:solidFill>
                <a:latin typeface="Montserrat" panose="00000500000000000000" pitchFamily="2" charset="0"/>
              </a:rPr>
              <a:t>Why are you passionate about it and why is it unique?  </a:t>
            </a:r>
          </a:p>
          <a:p>
            <a:pPr marL="342900" indent="-342900">
              <a:spcAft>
                <a:spcPts val="600"/>
              </a:spcAft>
              <a:buFont typeface="+mj-lt"/>
              <a:buAutoNum type="arabicPeriod"/>
            </a:pPr>
            <a:endParaRPr lang="en-GB" sz="1600" dirty="0">
              <a:solidFill>
                <a:schemeClr val="bg1"/>
              </a:solidFill>
              <a:latin typeface="Montserrat" panose="00000500000000000000" pitchFamily="2" charset="0"/>
            </a:endParaRPr>
          </a:p>
          <a:p>
            <a:pPr marL="342900" indent="-342900">
              <a:spcAft>
                <a:spcPts val="600"/>
              </a:spcAft>
              <a:buFont typeface="+mj-lt"/>
              <a:buAutoNum type="arabicPeriod"/>
            </a:pPr>
            <a:r>
              <a:rPr lang="en-GB" sz="1600" dirty="0">
                <a:solidFill>
                  <a:schemeClr val="bg1"/>
                </a:solidFill>
                <a:latin typeface="Montserrat" panose="00000500000000000000" pitchFamily="2" charset="0"/>
              </a:rPr>
              <a:t>Why do you think other people might be interested in it and,  </a:t>
            </a:r>
          </a:p>
          <a:p>
            <a:pPr marL="342900" indent="-342900">
              <a:spcAft>
                <a:spcPts val="600"/>
              </a:spcAft>
              <a:buFont typeface="+mj-lt"/>
              <a:buAutoNum type="arabicPeriod"/>
            </a:pPr>
            <a:endParaRPr lang="en-GB" sz="1600" dirty="0">
              <a:solidFill>
                <a:schemeClr val="bg1"/>
              </a:solidFill>
              <a:latin typeface="Montserrat" panose="00000500000000000000" pitchFamily="2" charset="0"/>
            </a:endParaRPr>
          </a:p>
          <a:p>
            <a:pPr marL="342900" indent="-342900">
              <a:spcAft>
                <a:spcPts val="600"/>
              </a:spcAft>
              <a:buFont typeface="+mj-lt"/>
              <a:buAutoNum type="arabicPeriod"/>
            </a:pPr>
            <a:r>
              <a:rPr lang="en-GB" sz="1600" dirty="0">
                <a:solidFill>
                  <a:schemeClr val="bg1"/>
                </a:solidFill>
                <a:latin typeface="Montserrat" panose="00000500000000000000" pitchFamily="2" charset="0"/>
              </a:rPr>
              <a:t>Why do you think they may buy your product? </a:t>
            </a:r>
          </a:p>
        </p:txBody>
      </p:sp>
      <p:pic>
        <p:nvPicPr>
          <p:cNvPr id="6" name="Picture 5" descr="Cathedral window quilt">
            <a:extLst>
              <a:ext uri="{FF2B5EF4-FFF2-40B4-BE49-F238E27FC236}">
                <a16:creationId xmlns:a16="http://schemas.microsoft.com/office/drawing/2014/main" id="{FB491CBC-8CA0-80F9-0382-165877748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20739"/>
            <a:ext cx="4308759" cy="3062904"/>
          </a:xfrm>
          <a:prstGeom prst="rect">
            <a:avLst/>
          </a:prstGeom>
        </p:spPr>
      </p:pic>
    </p:spTree>
    <p:extLst>
      <p:ext uri="{BB962C8B-B14F-4D97-AF65-F5344CB8AC3E}">
        <p14:creationId xmlns:p14="http://schemas.microsoft.com/office/powerpoint/2010/main" val="32094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735192CD-0258-4C84-92BF-7084314C9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26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9" name="Rectangle 5128">
            <a:extLst>
              <a:ext uri="{FF2B5EF4-FFF2-40B4-BE49-F238E27FC236}">
                <a16:creationId xmlns:a16="http://schemas.microsoft.com/office/drawing/2014/main" id="{67D11167-FBCB-4668-B439-471935EF8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37CFE7-AF77-3F40-E460-C0AF3862E548}"/>
              </a:ext>
            </a:extLst>
          </p:cNvPr>
          <p:cNvSpPr>
            <a:spLocks noGrp="1"/>
          </p:cNvSpPr>
          <p:nvPr>
            <p:ph type="title"/>
          </p:nvPr>
        </p:nvSpPr>
        <p:spPr>
          <a:xfrm>
            <a:off x="369741" y="385533"/>
            <a:ext cx="4827104" cy="1325563"/>
          </a:xfrm>
        </p:spPr>
        <p:txBody>
          <a:bodyPr vert="horz" lIns="91440" tIns="45720" rIns="91440" bIns="45720" rtlCol="0" anchor="ctr">
            <a:noAutofit/>
          </a:bodyPr>
          <a:lstStyle/>
          <a:p>
            <a:r>
              <a:rPr lang="en-US" sz="4000" b="1" dirty="0">
                <a:solidFill>
                  <a:schemeClr val="bg1"/>
                </a:solidFill>
                <a:latin typeface="Montserrat" panose="00000500000000000000" pitchFamily="2" charset="0"/>
              </a:rPr>
              <a:t>Activity 5: </a:t>
            </a:r>
            <a:r>
              <a:rPr lang="en-US" sz="4000" dirty="0">
                <a:solidFill>
                  <a:schemeClr val="bg1"/>
                </a:solidFill>
                <a:latin typeface="Montserrat" panose="00000500000000000000" pitchFamily="2" charset="0"/>
              </a:rPr>
              <a:t>Refining </a:t>
            </a:r>
            <a:r>
              <a:rPr lang="en-US" sz="4000" i="1" dirty="0">
                <a:solidFill>
                  <a:schemeClr val="bg1"/>
                </a:solidFill>
                <a:latin typeface="Montserrat" panose="00000500000000000000" pitchFamily="2" charset="0"/>
              </a:rPr>
              <a:t>Your</a:t>
            </a:r>
            <a:r>
              <a:rPr lang="en-US" sz="4000" dirty="0">
                <a:solidFill>
                  <a:schemeClr val="bg1"/>
                </a:solidFill>
                <a:latin typeface="Montserrat" panose="00000500000000000000" pitchFamily="2" charset="0"/>
              </a:rPr>
              <a:t> Niche</a:t>
            </a:r>
          </a:p>
        </p:txBody>
      </p:sp>
      <p:sp>
        <p:nvSpPr>
          <p:cNvPr id="3" name="TextBox 2">
            <a:extLst>
              <a:ext uri="{FF2B5EF4-FFF2-40B4-BE49-F238E27FC236}">
                <a16:creationId xmlns:a16="http://schemas.microsoft.com/office/drawing/2014/main" id="{05D830C1-E408-E76E-0556-95CB45AB42E3}"/>
              </a:ext>
            </a:extLst>
          </p:cNvPr>
          <p:cNvSpPr txBox="1"/>
          <p:nvPr/>
        </p:nvSpPr>
        <p:spPr>
          <a:xfrm>
            <a:off x="323194" y="2096628"/>
            <a:ext cx="5307724" cy="1443092"/>
          </a:xfrm>
          <a:prstGeom prst="rect">
            <a:avLst/>
          </a:prstGeom>
        </p:spPr>
        <p:txBody>
          <a:bodyPr vert="horz" lIns="91440" tIns="45720" rIns="91440" bIns="45720" rtlCol="0">
            <a:normAutofit/>
          </a:bodyPr>
          <a:lstStyle/>
          <a:p>
            <a:pPr defTabSz="914400">
              <a:lnSpc>
                <a:spcPct val="90000"/>
              </a:lnSpc>
              <a:spcAft>
                <a:spcPts val="600"/>
              </a:spcAft>
            </a:pPr>
            <a:r>
              <a:rPr lang="en-US" sz="1600" dirty="0">
                <a:latin typeface="Montserrat" panose="00000500000000000000" pitchFamily="2" charset="0"/>
              </a:rPr>
              <a:t>As you start to explore thinking about what makes you and your creativity unique, now you can start to improve and polish your niche identity. Remember, this should be a process you reflect and can refine over time.</a:t>
            </a:r>
          </a:p>
        </p:txBody>
      </p:sp>
      <p:pic>
        <p:nvPicPr>
          <p:cNvPr id="5122" name="Picture 2" descr="A diagram of a community&#10;&#10;Description automatically generated">
            <a:extLst>
              <a:ext uri="{FF2B5EF4-FFF2-40B4-BE49-F238E27FC236}">
                <a16:creationId xmlns:a16="http://schemas.microsoft.com/office/drawing/2014/main" id="{FF6F78CF-F7E3-D448-D16F-AD33186F2C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34531" y="1001752"/>
            <a:ext cx="4854495" cy="48544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3A1C4CC-2DA8-8B6F-F6EB-58133FC30CD0}"/>
              </a:ext>
            </a:extLst>
          </p:cNvPr>
          <p:cNvSpPr txBox="1"/>
          <p:nvPr/>
        </p:nvSpPr>
        <p:spPr>
          <a:xfrm>
            <a:off x="369741" y="3624342"/>
            <a:ext cx="5307724" cy="2800767"/>
          </a:xfrm>
          <a:prstGeom prst="rect">
            <a:avLst/>
          </a:prstGeom>
          <a:solidFill>
            <a:schemeClr val="tx2"/>
          </a:solidFill>
          <a:ln>
            <a:solidFill>
              <a:schemeClr val="accent3">
                <a:lumMod val="60000"/>
                <a:lumOff val="40000"/>
              </a:schemeClr>
            </a:solidFill>
          </a:ln>
        </p:spPr>
        <p:txBody>
          <a:bodyPr wrap="square" rtlCol="0">
            <a:spAutoFit/>
          </a:bodyPr>
          <a:lstStyle/>
          <a:p>
            <a:r>
              <a:rPr lang="en-GB" sz="1600" dirty="0">
                <a:solidFill>
                  <a:schemeClr val="bg1"/>
                </a:solidFill>
                <a:latin typeface="Montserrat" panose="00000500000000000000" pitchFamily="2" charset="0"/>
              </a:rPr>
              <a:t>Put yourselves in the centre and ask yourself: </a:t>
            </a:r>
          </a:p>
          <a:p>
            <a:endParaRPr lang="en-GB" sz="1600" dirty="0">
              <a:solidFill>
                <a:schemeClr val="bg1"/>
              </a:solidFill>
              <a:latin typeface="Montserrat" panose="00000500000000000000" pitchFamily="2" charset="0"/>
            </a:endParaRPr>
          </a:p>
          <a:p>
            <a:pPr marL="342900" indent="-342900">
              <a:buFont typeface="+mj-lt"/>
              <a:buAutoNum type="arabicPeriod"/>
            </a:pPr>
            <a:r>
              <a:rPr lang="en-GB" sz="1600" dirty="0">
                <a:solidFill>
                  <a:schemeClr val="bg1"/>
                </a:solidFill>
                <a:latin typeface="Montserrat" panose="00000500000000000000" pitchFamily="2" charset="0"/>
              </a:rPr>
              <a:t>What do you like (interests, passions)? </a:t>
            </a:r>
          </a:p>
          <a:p>
            <a:pPr marL="342900" indent="-342900">
              <a:buFont typeface="+mj-lt"/>
              <a:buAutoNum type="arabicPeriod"/>
            </a:pPr>
            <a:endParaRPr lang="en-GB" sz="1600" dirty="0">
              <a:solidFill>
                <a:schemeClr val="bg1"/>
              </a:solidFill>
              <a:latin typeface="Montserrat" panose="00000500000000000000" pitchFamily="2" charset="0"/>
            </a:endParaRPr>
          </a:p>
          <a:p>
            <a:pPr marL="342900" indent="-342900">
              <a:buFont typeface="+mj-lt"/>
              <a:buAutoNum type="arabicPeriod"/>
            </a:pPr>
            <a:r>
              <a:rPr lang="en-GB" sz="1600" dirty="0">
                <a:solidFill>
                  <a:schemeClr val="bg1"/>
                </a:solidFill>
                <a:latin typeface="Montserrat" panose="00000500000000000000" pitchFamily="2" charset="0"/>
              </a:rPr>
              <a:t>What are you good at (strengths and talents)? </a:t>
            </a:r>
          </a:p>
          <a:p>
            <a:pPr marL="342900" indent="-342900">
              <a:buFont typeface="+mj-lt"/>
              <a:buAutoNum type="arabicPeriod"/>
            </a:pPr>
            <a:endParaRPr lang="en-GB" sz="1600" dirty="0">
              <a:solidFill>
                <a:schemeClr val="bg1"/>
              </a:solidFill>
              <a:latin typeface="Montserrat" panose="00000500000000000000" pitchFamily="2" charset="0"/>
            </a:endParaRPr>
          </a:p>
          <a:p>
            <a:pPr marL="342900" indent="-342900">
              <a:buFont typeface="+mj-lt"/>
              <a:buAutoNum type="arabicPeriod"/>
            </a:pPr>
            <a:r>
              <a:rPr lang="en-GB" sz="1600" dirty="0">
                <a:solidFill>
                  <a:schemeClr val="bg1"/>
                </a:solidFill>
                <a:latin typeface="Montserrat" panose="00000500000000000000" pitchFamily="2" charset="0"/>
              </a:rPr>
              <a:t>What the community needs (community here is market, so what is the market and what is the need which they respond to)? </a:t>
            </a:r>
          </a:p>
          <a:p>
            <a:pPr marL="342900" indent="-342900">
              <a:buFont typeface="+mj-lt"/>
              <a:buAutoNum type="arabicPeriod"/>
            </a:pPr>
            <a:endParaRPr lang="en-GB" sz="1600" dirty="0">
              <a:solidFill>
                <a:schemeClr val="bg1"/>
              </a:solidFill>
              <a:latin typeface="Montserrat" panose="00000500000000000000" pitchFamily="2" charset="0"/>
            </a:endParaRPr>
          </a:p>
          <a:p>
            <a:pPr marL="342900" indent="-342900">
              <a:buFont typeface="+mj-lt"/>
              <a:buAutoNum type="arabicPeriod"/>
            </a:pPr>
            <a:r>
              <a:rPr lang="en-GB" sz="1600" dirty="0">
                <a:solidFill>
                  <a:schemeClr val="bg1"/>
                </a:solidFill>
                <a:latin typeface="Montserrat" panose="00000500000000000000" pitchFamily="2" charset="0"/>
              </a:rPr>
              <a:t>What can you get paid for? </a:t>
            </a:r>
          </a:p>
        </p:txBody>
      </p:sp>
    </p:spTree>
    <p:extLst>
      <p:ext uri="{BB962C8B-B14F-4D97-AF65-F5344CB8AC3E}">
        <p14:creationId xmlns:p14="http://schemas.microsoft.com/office/powerpoint/2010/main" val="4232325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23492-8C02-56D7-0759-6D15801FACFA}"/>
              </a:ext>
            </a:extLst>
          </p:cNvPr>
          <p:cNvSpPr>
            <a:spLocks noGrp="1"/>
          </p:cNvSpPr>
          <p:nvPr>
            <p:ph type="title"/>
          </p:nvPr>
        </p:nvSpPr>
        <p:spPr>
          <a:xfrm>
            <a:off x="223345" y="312780"/>
            <a:ext cx="7191246" cy="990841"/>
          </a:xfrm>
        </p:spPr>
        <p:txBody>
          <a:bodyPr vert="horz" wrap="none" lIns="91440" tIns="45720" rIns="91440" bIns="45720" rtlCol="0" anchor="t">
            <a:noAutofit/>
          </a:bodyPr>
          <a:lstStyle/>
          <a:p>
            <a:pPr>
              <a:lnSpc>
                <a:spcPct val="100000"/>
              </a:lnSpc>
            </a:pPr>
            <a:r>
              <a:rPr lang="en-US" sz="4000" b="1" spc="-300" dirty="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latin typeface="Montserrat" panose="00000500000000000000" pitchFamily="2" charset="0"/>
              </a:rPr>
              <a:t>Activity 6: </a:t>
            </a:r>
            <a:br>
              <a:rPr lang="en-US" sz="4000" spc="-300" dirty="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latin typeface="Montserrat" panose="00000500000000000000" pitchFamily="2" charset="0"/>
              </a:rPr>
            </a:br>
            <a:r>
              <a:rPr lang="en-US" sz="4000" spc="-300" dirty="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latin typeface="Montserrat" panose="00000500000000000000" pitchFamily="2" charset="0"/>
              </a:rPr>
              <a:t>Creating an Artistic Statement:</a:t>
            </a:r>
            <a:br>
              <a:rPr lang="en-US" sz="4000" spc="-300" dirty="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latin typeface="Montserrat" panose="00000500000000000000" pitchFamily="2" charset="0"/>
              </a:rPr>
            </a:br>
            <a:r>
              <a:rPr lang="en-US" sz="4000" spc="-300" dirty="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latin typeface="Montserrat" panose="00000500000000000000" pitchFamily="2" charset="0"/>
              </a:rPr>
              <a:t>Part One </a:t>
            </a:r>
            <a:r>
              <a:rPr lang="en-US" sz="400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latin typeface="Montserrat" panose="00000500000000000000" pitchFamily="2" charset="0"/>
              </a:rPr>
              <a:t>and Part Two </a:t>
            </a:r>
            <a:endParaRPr lang="en-US" sz="4000" spc="-300" dirty="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latin typeface="Montserrat" panose="00000500000000000000" pitchFamily="2" charset="0"/>
            </a:endParaRPr>
          </a:p>
        </p:txBody>
      </p:sp>
      <p:pic>
        <p:nvPicPr>
          <p:cNvPr id="6146" name="Picture 2" descr="Megaphone Woman Images – Browse 104,409 ...">
            <a:extLst>
              <a:ext uri="{FF2B5EF4-FFF2-40B4-BE49-F238E27FC236}">
                <a16:creationId xmlns:a16="http://schemas.microsoft.com/office/drawing/2014/main" id="{C11D5AA2-5E6F-5C98-AF7E-7D6B95942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003"/>
          <a:stretch/>
        </p:blipFill>
        <p:spPr bwMode="auto">
          <a:xfrm>
            <a:off x="7715818" y="0"/>
            <a:ext cx="4476182" cy="3481633"/>
          </a:xfrm>
          <a:prstGeom prst="rect">
            <a:avLst/>
          </a:prstGeom>
          <a:solidFill>
            <a:schemeClr val="tx2"/>
          </a:solidFill>
          <a:effectLst>
            <a:softEdge rad="19050"/>
          </a:effectLst>
        </p:spPr>
      </p:pic>
      <p:sp>
        <p:nvSpPr>
          <p:cNvPr id="3" name="TextBox 2">
            <a:extLst>
              <a:ext uri="{FF2B5EF4-FFF2-40B4-BE49-F238E27FC236}">
                <a16:creationId xmlns:a16="http://schemas.microsoft.com/office/drawing/2014/main" id="{07BC4955-FAC5-FF30-1154-D952F96C5BF2}"/>
              </a:ext>
            </a:extLst>
          </p:cNvPr>
          <p:cNvSpPr txBox="1"/>
          <p:nvPr/>
        </p:nvSpPr>
        <p:spPr>
          <a:xfrm>
            <a:off x="223345" y="2423256"/>
            <a:ext cx="7191246" cy="584775"/>
          </a:xfrm>
          <a:prstGeom prst="rect">
            <a:avLst/>
          </a:prstGeom>
          <a:noFill/>
        </p:spPr>
        <p:txBody>
          <a:bodyPr wrap="square" rtlCol="0">
            <a:spAutoFit/>
          </a:bodyPr>
          <a:lstStyle/>
          <a:p>
            <a:r>
              <a:rPr lang="en-GB" sz="1600" dirty="0">
                <a:solidFill>
                  <a:schemeClr val="bg1"/>
                </a:solidFill>
                <a:latin typeface="Montserrat" panose="00000500000000000000" pitchFamily="2" charset="0"/>
              </a:rPr>
              <a:t>An artistic statement helps the audience to understand what you are selling and why you think it is important.</a:t>
            </a:r>
          </a:p>
        </p:txBody>
      </p:sp>
      <p:sp>
        <p:nvSpPr>
          <p:cNvPr id="4" name="TextBox 3">
            <a:extLst>
              <a:ext uri="{FF2B5EF4-FFF2-40B4-BE49-F238E27FC236}">
                <a16:creationId xmlns:a16="http://schemas.microsoft.com/office/drawing/2014/main" id="{7EC9F250-B3F9-1353-9009-67AC9139E0A9}"/>
              </a:ext>
            </a:extLst>
          </p:cNvPr>
          <p:cNvSpPr txBox="1"/>
          <p:nvPr/>
        </p:nvSpPr>
        <p:spPr>
          <a:xfrm>
            <a:off x="320337" y="3481633"/>
            <a:ext cx="6997262" cy="3046988"/>
          </a:xfrm>
          <a:prstGeom prst="rect">
            <a:avLst/>
          </a:prstGeom>
          <a:solidFill>
            <a:schemeClr val="tx2"/>
          </a:solidFill>
          <a:ln>
            <a:solidFill>
              <a:schemeClr val="accent3">
                <a:lumMod val="60000"/>
                <a:lumOff val="40000"/>
              </a:schemeClr>
            </a:solidFill>
          </a:ln>
        </p:spPr>
        <p:txBody>
          <a:bodyPr wrap="square" lIns="91440" tIns="45720" rIns="91440" bIns="45720" rtlCol="0" anchor="t">
            <a:spAutoFit/>
          </a:bodyPr>
          <a:lstStyle/>
          <a:p>
            <a:r>
              <a:rPr lang="en-GB" sz="1600" dirty="0">
                <a:solidFill>
                  <a:schemeClr val="bg1"/>
                </a:solidFill>
                <a:latin typeface="Montserrat" panose="00000500000000000000" pitchFamily="2" charset="0"/>
              </a:rPr>
              <a:t>Part One: Once again, we’ll take inspiration from ‘H’ and Volley. As you watch, make notes on these questions:</a:t>
            </a:r>
          </a:p>
          <a:p>
            <a:endParaRPr lang="en-GB" sz="1600" dirty="0">
              <a:solidFill>
                <a:schemeClr val="bg1"/>
              </a:solidFill>
              <a:latin typeface="Montserrat" panose="00000500000000000000" pitchFamily="2" charset="0"/>
            </a:endParaRPr>
          </a:p>
          <a:p>
            <a:pPr marL="342900" indent="-342900">
              <a:buFont typeface="+mj-lt"/>
              <a:buAutoNum type="arabicPeriod"/>
            </a:pPr>
            <a:r>
              <a:rPr lang="en-GB" sz="1600" dirty="0">
                <a:solidFill>
                  <a:schemeClr val="bg1"/>
                </a:solidFill>
                <a:latin typeface="Montserrat" panose="00000500000000000000" pitchFamily="2" charset="0"/>
              </a:rPr>
              <a:t>What stands out most about the artist statements? </a:t>
            </a:r>
          </a:p>
          <a:p>
            <a:pPr marL="457200" indent="-457200">
              <a:buFont typeface="+mj-lt"/>
              <a:buAutoNum type="arabicPeriod"/>
            </a:pPr>
            <a:endParaRPr lang="en-GB" sz="1600" dirty="0">
              <a:solidFill>
                <a:schemeClr val="bg1"/>
              </a:solidFill>
              <a:latin typeface="Montserrat" panose="00000500000000000000" pitchFamily="2" charset="0"/>
            </a:endParaRPr>
          </a:p>
          <a:p>
            <a:pPr marL="342900" indent="-342900">
              <a:buFont typeface="+mj-lt"/>
              <a:buAutoNum type="arabicPeriod"/>
            </a:pPr>
            <a:r>
              <a:rPr lang="en-GB" sz="1600" dirty="0">
                <a:solidFill>
                  <a:schemeClr val="bg1"/>
                </a:solidFill>
                <a:latin typeface="Montserrat" panose="00000500000000000000" pitchFamily="2" charset="0"/>
              </a:rPr>
              <a:t>What did you like?  </a:t>
            </a:r>
          </a:p>
          <a:p>
            <a:pPr marL="342900" indent="-342900">
              <a:buFont typeface="+mj-lt"/>
              <a:buAutoNum type="arabicPeriod"/>
            </a:pPr>
            <a:endParaRPr lang="en-GB" sz="1600" dirty="0">
              <a:solidFill>
                <a:schemeClr val="bg1"/>
              </a:solidFill>
              <a:latin typeface="Montserrat" panose="00000500000000000000" pitchFamily="2" charset="0"/>
            </a:endParaRPr>
          </a:p>
          <a:p>
            <a:pPr marL="342900" indent="-342900">
              <a:buFont typeface="+mj-lt"/>
              <a:buAutoNum type="arabicPeriod"/>
            </a:pPr>
            <a:r>
              <a:rPr lang="en-GB" sz="1600" dirty="0">
                <a:solidFill>
                  <a:schemeClr val="bg1"/>
                </a:solidFill>
                <a:latin typeface="Montserrat" panose="00000500000000000000" pitchFamily="2" charset="0"/>
              </a:rPr>
              <a:t>Did it give all the information you expected? If not, what was missing? </a:t>
            </a:r>
          </a:p>
          <a:p>
            <a:pPr marL="342900" indent="-342900">
              <a:buFont typeface="+mj-lt"/>
              <a:buAutoNum type="arabicPeriod"/>
            </a:pPr>
            <a:endParaRPr lang="en-GB" sz="1600" dirty="0">
              <a:solidFill>
                <a:schemeClr val="bg1"/>
              </a:solidFill>
              <a:latin typeface="Montserrat" panose="00000500000000000000" pitchFamily="2" charset="0"/>
            </a:endParaRPr>
          </a:p>
          <a:p>
            <a:r>
              <a:rPr lang="en-GB" sz="1600" dirty="0">
                <a:solidFill>
                  <a:schemeClr val="bg1"/>
                </a:solidFill>
                <a:latin typeface="Montserrat" panose="00000500000000000000" pitchFamily="2" charset="0"/>
              </a:rPr>
              <a:t>Part Two: Listen to Lilian and Agnes as they discuss basketweaving.</a:t>
            </a:r>
          </a:p>
        </p:txBody>
      </p:sp>
    </p:spTree>
    <p:extLst>
      <p:ext uri="{BB962C8B-B14F-4D97-AF65-F5344CB8AC3E}">
        <p14:creationId xmlns:p14="http://schemas.microsoft.com/office/powerpoint/2010/main" val="921824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a:extLst>
            <a:ext uri="{FF2B5EF4-FFF2-40B4-BE49-F238E27FC236}">
              <a16:creationId xmlns:a16="http://schemas.microsoft.com/office/drawing/2014/main" id="{19CE8BDE-B64D-93E2-6D99-FA81CBBD724C}"/>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6374F660-E9AA-2E90-8ADF-A05FC331130E}"/>
              </a:ext>
            </a:extLst>
          </p:cNvPr>
          <p:cNvSpPr txBox="1"/>
          <p:nvPr/>
        </p:nvSpPr>
        <p:spPr>
          <a:xfrm>
            <a:off x="838200" y="1115786"/>
            <a:ext cx="3473851" cy="4626428"/>
          </a:xfrm>
          <a:prstGeom prst="rect">
            <a:avLst/>
          </a:prstGeom>
          <a:effectLst/>
        </p:spPr>
        <p:txBody>
          <a:bodyPr vert="horz" lIns="91440" tIns="45720" rIns="91440" bIns="45720" rtlCol="0" anchor="ctr">
            <a:normAutofit/>
          </a:bodyPr>
          <a:lstStyle/>
          <a:p>
            <a:pPr defTabSz="914400">
              <a:lnSpc>
                <a:spcPct val="90000"/>
              </a:lnSpc>
              <a:spcBef>
                <a:spcPct val="0"/>
              </a:spcBef>
              <a:spcAft>
                <a:spcPts val="600"/>
              </a:spcAft>
            </a:pPr>
            <a:r>
              <a:rPr lang="en-US" sz="4000" b="1" dirty="0">
                <a:solidFill>
                  <a:schemeClr val="bg1"/>
                </a:solidFill>
                <a:latin typeface="Montserrat" panose="00000500000000000000" pitchFamily="2" charset="0"/>
                <a:ea typeface="+mj-ea"/>
                <a:cs typeface="+mj-cs"/>
              </a:rPr>
              <a:t>Activity 7:</a:t>
            </a:r>
          </a:p>
          <a:p>
            <a:pPr defTabSz="914400">
              <a:lnSpc>
                <a:spcPct val="90000"/>
              </a:lnSpc>
              <a:spcBef>
                <a:spcPct val="0"/>
              </a:spcBef>
              <a:spcAft>
                <a:spcPts val="600"/>
              </a:spcAft>
            </a:pPr>
            <a:r>
              <a:rPr lang="en-US" sz="4000" dirty="0">
                <a:solidFill>
                  <a:schemeClr val="bg1"/>
                </a:solidFill>
                <a:latin typeface="Montserrat" panose="00000500000000000000" pitchFamily="2" charset="0"/>
                <a:ea typeface="+mj-ea"/>
                <a:cs typeface="+mj-cs"/>
              </a:rPr>
              <a:t>Producing </a:t>
            </a:r>
            <a:r>
              <a:rPr lang="en-US" sz="4000" i="1" dirty="0">
                <a:solidFill>
                  <a:schemeClr val="bg1"/>
                </a:solidFill>
                <a:latin typeface="Montserrat" panose="00000500000000000000" pitchFamily="2" charset="0"/>
                <a:ea typeface="+mj-ea"/>
                <a:cs typeface="+mj-cs"/>
              </a:rPr>
              <a:t>Your</a:t>
            </a:r>
            <a:r>
              <a:rPr lang="en-US" sz="4000" dirty="0">
                <a:solidFill>
                  <a:schemeClr val="bg1"/>
                </a:solidFill>
                <a:latin typeface="Montserrat" panose="00000500000000000000" pitchFamily="2" charset="0"/>
                <a:ea typeface="+mj-ea"/>
                <a:cs typeface="+mj-cs"/>
              </a:rPr>
              <a:t> Artist Statement </a:t>
            </a:r>
          </a:p>
          <a:p>
            <a:pPr algn="r" defTabSz="914400">
              <a:lnSpc>
                <a:spcPct val="90000"/>
              </a:lnSpc>
              <a:spcBef>
                <a:spcPct val="0"/>
              </a:spcBef>
              <a:spcAft>
                <a:spcPts val="600"/>
              </a:spcAft>
            </a:pPr>
            <a:endParaRPr lang="en-US" sz="4000" dirty="0">
              <a:solidFill>
                <a:schemeClr val="tx1">
                  <a:lumMod val="95000"/>
                </a:schemeClr>
              </a:solidFill>
              <a:latin typeface="+mj-lt"/>
              <a:ea typeface="+mj-ea"/>
              <a:cs typeface="+mj-cs"/>
            </a:endParaRPr>
          </a:p>
        </p:txBody>
      </p:sp>
      <p:cxnSp>
        <p:nvCxnSpPr>
          <p:cNvPr id="29" name="Straight Connector 28">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E17724-3F68-8D06-FD01-5C2F59112986}"/>
              </a:ext>
            </a:extLst>
          </p:cNvPr>
          <p:cNvSpPr txBox="1"/>
          <p:nvPr/>
        </p:nvSpPr>
        <p:spPr>
          <a:xfrm>
            <a:off x="4460516" y="1231400"/>
            <a:ext cx="5713790" cy="4626428"/>
          </a:xfrm>
          <a:prstGeom prst="rect">
            <a:avLst/>
          </a:prstGeom>
          <a:solidFill>
            <a:schemeClr val="accent2">
              <a:lumMod val="75000"/>
            </a:schemeClr>
          </a:solidFill>
        </p:spPr>
        <p:txBody>
          <a:bodyPr vert="horz" lIns="91440" tIns="45720" rIns="91440" bIns="45720" rtlCol="0" anchor="ctr">
            <a:normAutofit/>
          </a:bodyPr>
          <a:lstStyle/>
          <a:p>
            <a:pPr defTabSz="914400">
              <a:lnSpc>
                <a:spcPct val="90000"/>
              </a:lnSpc>
              <a:spcAft>
                <a:spcPts val="600"/>
              </a:spcAft>
            </a:pPr>
            <a:r>
              <a:rPr lang="en-US" sz="1700" dirty="0">
                <a:solidFill>
                  <a:schemeClr val="tx1">
                    <a:lumMod val="95000"/>
                  </a:schemeClr>
                </a:solidFill>
                <a:latin typeface="Montserrat" panose="00000500000000000000" pitchFamily="2" charset="0"/>
              </a:rPr>
              <a:t>An artist statement should be short, about 150 to 200 words. Use simple and clear sentences to explain what your art or cultural skills are and why they are special and unique.</a:t>
            </a:r>
          </a:p>
          <a:p>
            <a:pPr indent="-228600" defTabSz="914400">
              <a:lnSpc>
                <a:spcPct val="90000"/>
              </a:lnSpc>
              <a:spcAft>
                <a:spcPts val="600"/>
              </a:spcAft>
              <a:buFont typeface="Arial" panose="020B0604020202020204" pitchFamily="34" charset="0"/>
              <a:buChar char="•"/>
            </a:pPr>
            <a:endParaRPr lang="en-US" sz="1700" dirty="0">
              <a:solidFill>
                <a:schemeClr val="tx1">
                  <a:lumMod val="95000"/>
                </a:schemeClr>
              </a:solidFill>
              <a:latin typeface="Montserrat" panose="00000500000000000000" pitchFamily="2" charset="0"/>
            </a:endParaRPr>
          </a:p>
          <a:p>
            <a:pPr defTabSz="914400">
              <a:lnSpc>
                <a:spcPct val="90000"/>
              </a:lnSpc>
              <a:spcAft>
                <a:spcPts val="600"/>
              </a:spcAft>
            </a:pPr>
            <a:r>
              <a:rPr lang="en-US" sz="1700" b="1" dirty="0">
                <a:solidFill>
                  <a:schemeClr val="tx1">
                    <a:lumMod val="95000"/>
                  </a:schemeClr>
                </a:solidFill>
                <a:latin typeface="Montserrat" panose="00000500000000000000" pitchFamily="2" charset="0"/>
              </a:rPr>
              <a:t>Key questions to guide you:   </a:t>
            </a:r>
          </a:p>
          <a:p>
            <a:pPr indent="-228600" defTabSz="914400">
              <a:lnSpc>
                <a:spcPct val="90000"/>
              </a:lnSpc>
              <a:spcAft>
                <a:spcPts val="600"/>
              </a:spcAft>
              <a:buFont typeface="Arial" panose="020B0604020202020204" pitchFamily="34" charset="0"/>
              <a:buChar char="•"/>
            </a:pPr>
            <a:endParaRPr lang="en-US" sz="1700" dirty="0">
              <a:solidFill>
                <a:schemeClr val="tx1">
                  <a:lumMod val="95000"/>
                </a:schemeClr>
              </a:solidFill>
              <a:latin typeface="Montserrat" panose="00000500000000000000" pitchFamily="2" charset="0"/>
            </a:endParaRPr>
          </a:p>
          <a:p>
            <a:pPr marL="457200" indent="-342900" defTabSz="914400">
              <a:lnSpc>
                <a:spcPct val="90000"/>
              </a:lnSpc>
              <a:spcAft>
                <a:spcPts val="600"/>
              </a:spcAft>
              <a:buFont typeface="+mj-lt"/>
              <a:buAutoNum type="arabicPeriod"/>
            </a:pPr>
            <a:r>
              <a:rPr lang="en-US" sz="1700" dirty="0">
                <a:solidFill>
                  <a:schemeClr val="tx1">
                    <a:lumMod val="95000"/>
                  </a:schemeClr>
                </a:solidFill>
                <a:latin typeface="Montserrat" panose="00000500000000000000" pitchFamily="2" charset="0"/>
              </a:rPr>
              <a:t>What is the product? </a:t>
            </a:r>
          </a:p>
          <a:p>
            <a:pPr marL="457200" indent="-342900" defTabSz="914400">
              <a:lnSpc>
                <a:spcPct val="90000"/>
              </a:lnSpc>
              <a:spcAft>
                <a:spcPts val="600"/>
              </a:spcAft>
              <a:buFont typeface="+mj-lt"/>
              <a:buAutoNum type="arabicPeriod"/>
            </a:pPr>
            <a:r>
              <a:rPr lang="en-US" sz="1700" dirty="0">
                <a:solidFill>
                  <a:schemeClr val="tx1">
                    <a:lumMod val="95000"/>
                  </a:schemeClr>
                </a:solidFill>
                <a:latin typeface="Montserrat" panose="00000500000000000000" pitchFamily="2" charset="0"/>
              </a:rPr>
              <a:t>What motivates you and why did you start the creative process? </a:t>
            </a:r>
          </a:p>
          <a:p>
            <a:pPr marL="457200" indent="-342900" defTabSz="914400">
              <a:lnSpc>
                <a:spcPct val="90000"/>
              </a:lnSpc>
              <a:spcAft>
                <a:spcPts val="600"/>
              </a:spcAft>
              <a:buFont typeface="+mj-lt"/>
              <a:buAutoNum type="arabicPeriod"/>
            </a:pPr>
            <a:r>
              <a:rPr lang="en-US" sz="1700" dirty="0">
                <a:solidFill>
                  <a:schemeClr val="tx1">
                    <a:lumMod val="95000"/>
                  </a:schemeClr>
                </a:solidFill>
                <a:latin typeface="Montserrat" panose="00000500000000000000" pitchFamily="2" charset="0"/>
              </a:rPr>
              <a:t>What influenced you? </a:t>
            </a:r>
          </a:p>
          <a:p>
            <a:pPr marL="457200" indent="-342900" defTabSz="914400">
              <a:lnSpc>
                <a:spcPct val="90000"/>
              </a:lnSpc>
              <a:spcAft>
                <a:spcPts val="600"/>
              </a:spcAft>
              <a:buFont typeface="+mj-lt"/>
              <a:buAutoNum type="arabicPeriod"/>
            </a:pPr>
            <a:r>
              <a:rPr lang="en-US" sz="1700" dirty="0">
                <a:solidFill>
                  <a:schemeClr val="tx1">
                    <a:lumMod val="95000"/>
                  </a:schemeClr>
                </a:solidFill>
                <a:latin typeface="Montserrat" panose="00000500000000000000" pitchFamily="2" charset="0"/>
              </a:rPr>
              <a:t>What is unique about the production of this art? This may be the </a:t>
            </a:r>
            <a:r>
              <a:rPr lang="en-US" sz="1700" dirty="0" err="1">
                <a:solidFill>
                  <a:schemeClr val="tx1">
                    <a:lumMod val="95000"/>
                  </a:schemeClr>
                </a:solidFill>
                <a:latin typeface="Montserrat" panose="00000500000000000000" pitchFamily="2" charset="0"/>
              </a:rPr>
              <a:t>colours</a:t>
            </a:r>
            <a:r>
              <a:rPr lang="en-US" sz="1700" dirty="0">
                <a:solidFill>
                  <a:schemeClr val="tx1">
                    <a:lumMod val="95000"/>
                  </a:schemeClr>
                </a:solidFill>
                <a:latin typeface="Montserrat" panose="00000500000000000000" pitchFamily="2" charset="0"/>
              </a:rPr>
              <a:t>, raw materials, the motifs, the technique used to make it, or the style in which it is made?  </a:t>
            </a:r>
          </a:p>
          <a:p>
            <a:pPr indent="-228600" defTabSz="914400">
              <a:lnSpc>
                <a:spcPct val="90000"/>
              </a:lnSpc>
              <a:spcAft>
                <a:spcPts val="600"/>
              </a:spcAft>
              <a:buFont typeface="Arial" panose="020B0604020202020204" pitchFamily="34" charset="0"/>
              <a:buChar char="•"/>
            </a:pPr>
            <a:endParaRPr lang="en-US" sz="1700" dirty="0">
              <a:solidFill>
                <a:schemeClr val="tx1">
                  <a:lumMod val="95000"/>
                </a:schemeClr>
              </a:solidFill>
            </a:endParaRPr>
          </a:p>
        </p:txBody>
      </p:sp>
    </p:spTree>
    <p:extLst>
      <p:ext uri="{BB962C8B-B14F-4D97-AF65-F5344CB8AC3E}">
        <p14:creationId xmlns:p14="http://schemas.microsoft.com/office/powerpoint/2010/main" val="1012373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a:extLst>
            <a:ext uri="{FF2B5EF4-FFF2-40B4-BE49-F238E27FC236}">
              <a16:creationId xmlns:a16="http://schemas.microsoft.com/office/drawing/2014/main" id="{11FDF380-7C2A-89C6-E114-7270FCAACE04}"/>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A42ECE4C-E4BC-4842-60AB-6550C381F5CF}"/>
              </a:ext>
            </a:extLst>
          </p:cNvPr>
          <p:cNvSpPr txBox="1"/>
          <p:nvPr/>
        </p:nvSpPr>
        <p:spPr>
          <a:xfrm>
            <a:off x="838200" y="1115786"/>
            <a:ext cx="3473851" cy="4626428"/>
          </a:xfrm>
          <a:prstGeom prst="rect">
            <a:avLst/>
          </a:prstGeom>
          <a:solidFill>
            <a:schemeClr val="accent2">
              <a:lumMod val="75000"/>
            </a:schemeClr>
          </a:solidFill>
          <a:effectLst/>
        </p:spPr>
        <p:txBody>
          <a:bodyPr vert="horz" lIns="91440" tIns="45720" rIns="91440" bIns="45720" rtlCol="0" anchor="ctr">
            <a:normAutofit/>
          </a:bodyPr>
          <a:lstStyle/>
          <a:p>
            <a:pPr defTabSz="914400">
              <a:lnSpc>
                <a:spcPct val="90000"/>
              </a:lnSpc>
              <a:spcBef>
                <a:spcPct val="0"/>
              </a:spcBef>
              <a:spcAft>
                <a:spcPts val="600"/>
              </a:spcAft>
            </a:pPr>
            <a:r>
              <a:rPr lang="en-US" sz="4000" b="1" dirty="0">
                <a:solidFill>
                  <a:schemeClr val="bg1"/>
                </a:solidFill>
                <a:latin typeface="Montserrat" panose="00000500000000000000" pitchFamily="2" charset="0"/>
                <a:ea typeface="+mj-ea"/>
                <a:cs typeface="+mj-cs"/>
              </a:rPr>
              <a:t>Activity 7: </a:t>
            </a:r>
            <a:r>
              <a:rPr lang="en-US" sz="4000" dirty="0">
                <a:solidFill>
                  <a:schemeClr val="bg1"/>
                </a:solidFill>
                <a:latin typeface="Montserrat" panose="00000500000000000000" pitchFamily="2" charset="0"/>
                <a:ea typeface="+mj-ea"/>
                <a:cs typeface="+mj-cs"/>
              </a:rPr>
              <a:t>Producing </a:t>
            </a:r>
            <a:r>
              <a:rPr lang="en-US" sz="4000" i="1" dirty="0">
                <a:solidFill>
                  <a:schemeClr val="bg1"/>
                </a:solidFill>
                <a:latin typeface="Montserrat" panose="00000500000000000000" pitchFamily="2" charset="0"/>
                <a:ea typeface="+mj-ea"/>
                <a:cs typeface="+mj-cs"/>
              </a:rPr>
              <a:t>Your</a:t>
            </a:r>
            <a:r>
              <a:rPr lang="en-US" sz="4000" dirty="0">
                <a:solidFill>
                  <a:schemeClr val="bg1"/>
                </a:solidFill>
                <a:latin typeface="Montserrat" panose="00000500000000000000" pitchFamily="2" charset="0"/>
                <a:ea typeface="+mj-ea"/>
                <a:cs typeface="+mj-cs"/>
              </a:rPr>
              <a:t> Artist Statement </a:t>
            </a:r>
          </a:p>
          <a:p>
            <a:pPr algn="r" defTabSz="914400">
              <a:lnSpc>
                <a:spcPct val="90000"/>
              </a:lnSpc>
              <a:spcBef>
                <a:spcPct val="0"/>
              </a:spcBef>
              <a:spcAft>
                <a:spcPts val="600"/>
              </a:spcAft>
            </a:pPr>
            <a:endParaRPr lang="en-US" sz="4000" dirty="0">
              <a:solidFill>
                <a:schemeClr val="tx1">
                  <a:lumMod val="95000"/>
                </a:schemeClr>
              </a:solidFill>
              <a:latin typeface="+mj-lt"/>
              <a:ea typeface="+mj-ea"/>
              <a:cs typeface="+mj-cs"/>
            </a:endParaRPr>
          </a:p>
        </p:txBody>
      </p:sp>
      <p:cxnSp>
        <p:nvCxnSpPr>
          <p:cNvPr id="20" name="Straight Connector 1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8109902-00DD-D652-2843-890558D2F61D}"/>
              </a:ext>
            </a:extLst>
          </p:cNvPr>
          <p:cNvSpPr txBox="1"/>
          <p:nvPr/>
        </p:nvSpPr>
        <p:spPr>
          <a:xfrm>
            <a:off x="4680810" y="1115786"/>
            <a:ext cx="5713790" cy="4626428"/>
          </a:xfrm>
          <a:prstGeom prst="rect">
            <a:avLst/>
          </a:prstGeom>
          <a:solidFill>
            <a:schemeClr val="accent2">
              <a:lumMod val="75000"/>
            </a:schemeClr>
          </a:solidFill>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endParaRPr lang="en-US" sz="1900" dirty="0">
              <a:solidFill>
                <a:schemeClr val="tx1">
                  <a:lumMod val="95000"/>
                </a:schemeClr>
              </a:solidFill>
            </a:endParaRPr>
          </a:p>
          <a:p>
            <a:pPr defTabSz="914400">
              <a:lnSpc>
                <a:spcPct val="90000"/>
              </a:lnSpc>
              <a:spcAft>
                <a:spcPts val="600"/>
              </a:spcAft>
            </a:pPr>
            <a:r>
              <a:rPr lang="en-US" b="1" dirty="0">
                <a:solidFill>
                  <a:schemeClr val="tx1">
                    <a:lumMod val="95000"/>
                  </a:schemeClr>
                </a:solidFill>
                <a:latin typeface="Montserrat" panose="00000500000000000000" pitchFamily="2" charset="0"/>
              </a:rPr>
              <a:t>Key questions cont.</a:t>
            </a:r>
          </a:p>
          <a:p>
            <a:pPr indent="-228600" defTabSz="914400">
              <a:lnSpc>
                <a:spcPct val="90000"/>
              </a:lnSpc>
              <a:spcAft>
                <a:spcPts val="600"/>
              </a:spcAft>
              <a:buFont typeface="Arial" panose="020B0604020202020204" pitchFamily="34" charset="0"/>
              <a:buChar char="•"/>
            </a:pPr>
            <a:endParaRPr lang="en-US" b="1" dirty="0">
              <a:solidFill>
                <a:schemeClr val="tx1">
                  <a:lumMod val="95000"/>
                </a:schemeClr>
              </a:solidFill>
              <a:latin typeface="Montserrat" panose="00000500000000000000" pitchFamily="2" charset="0"/>
            </a:endParaRPr>
          </a:p>
          <a:p>
            <a:pPr defTabSz="914400">
              <a:lnSpc>
                <a:spcPct val="90000"/>
              </a:lnSpc>
              <a:spcAft>
                <a:spcPts val="600"/>
              </a:spcAft>
            </a:pPr>
            <a:r>
              <a:rPr lang="en-US" dirty="0">
                <a:solidFill>
                  <a:schemeClr val="tx1">
                    <a:lumMod val="95000"/>
                  </a:schemeClr>
                </a:solidFill>
                <a:latin typeface="Montserrat" panose="00000500000000000000" pitchFamily="2" charset="0"/>
              </a:rPr>
              <a:t>5. What is the gap that you fill in the community and market? </a:t>
            </a:r>
          </a:p>
          <a:p>
            <a:pPr defTabSz="914400">
              <a:lnSpc>
                <a:spcPct val="90000"/>
              </a:lnSpc>
              <a:spcAft>
                <a:spcPts val="600"/>
              </a:spcAft>
            </a:pPr>
            <a:r>
              <a:rPr lang="en-US" dirty="0">
                <a:solidFill>
                  <a:schemeClr val="tx1">
                    <a:lumMod val="95000"/>
                  </a:schemeClr>
                </a:solidFill>
                <a:latin typeface="Montserrat" panose="00000500000000000000" pitchFamily="2" charset="0"/>
              </a:rPr>
              <a:t>6. Why might people be interested in buying this product? </a:t>
            </a:r>
          </a:p>
          <a:p>
            <a:pPr defTabSz="914400">
              <a:lnSpc>
                <a:spcPct val="90000"/>
              </a:lnSpc>
              <a:spcAft>
                <a:spcPts val="600"/>
              </a:spcAft>
            </a:pPr>
            <a:r>
              <a:rPr lang="en-US" dirty="0">
                <a:solidFill>
                  <a:schemeClr val="tx1">
                    <a:lumMod val="95000"/>
                  </a:schemeClr>
                </a:solidFill>
                <a:latin typeface="Montserrat" panose="00000500000000000000" pitchFamily="2" charset="0"/>
              </a:rPr>
              <a:t>7. Who is the product aimed at? </a:t>
            </a:r>
          </a:p>
          <a:p>
            <a:pPr defTabSz="914400">
              <a:lnSpc>
                <a:spcPct val="90000"/>
              </a:lnSpc>
              <a:spcAft>
                <a:spcPts val="600"/>
              </a:spcAft>
            </a:pPr>
            <a:r>
              <a:rPr lang="en-US" dirty="0">
                <a:solidFill>
                  <a:schemeClr val="tx1">
                    <a:lumMod val="95000"/>
                  </a:schemeClr>
                </a:solidFill>
                <a:latin typeface="Montserrat" panose="00000500000000000000" pitchFamily="2" charset="0"/>
              </a:rPr>
              <a:t>8. Why is this product timely?  </a:t>
            </a:r>
          </a:p>
          <a:p>
            <a:pPr defTabSz="914400">
              <a:lnSpc>
                <a:spcPct val="90000"/>
              </a:lnSpc>
              <a:spcAft>
                <a:spcPts val="600"/>
              </a:spcAft>
            </a:pPr>
            <a:r>
              <a:rPr lang="en-US" dirty="0">
                <a:solidFill>
                  <a:schemeClr val="tx1">
                    <a:lumMod val="95000"/>
                  </a:schemeClr>
                </a:solidFill>
                <a:latin typeface="Montserrat" panose="00000500000000000000" pitchFamily="2" charset="0"/>
              </a:rPr>
              <a:t>9. What is the story behind it? What are the indigenous, intergenerational or cultural values in your product and in the ways in which you make this? </a:t>
            </a:r>
          </a:p>
          <a:p>
            <a:pPr defTabSz="914400">
              <a:lnSpc>
                <a:spcPct val="90000"/>
              </a:lnSpc>
              <a:spcAft>
                <a:spcPts val="600"/>
              </a:spcAft>
            </a:pPr>
            <a:r>
              <a:rPr lang="en-US" dirty="0">
                <a:solidFill>
                  <a:schemeClr val="tx1">
                    <a:lumMod val="95000"/>
                  </a:schemeClr>
                </a:solidFill>
                <a:latin typeface="Montserrat" panose="00000500000000000000" pitchFamily="2" charset="0"/>
              </a:rPr>
              <a:t>10. How will this product improve people’s lives or experiences? </a:t>
            </a:r>
          </a:p>
          <a:p>
            <a:pPr indent="-228600" defTabSz="914400">
              <a:lnSpc>
                <a:spcPct val="90000"/>
              </a:lnSpc>
              <a:spcAft>
                <a:spcPts val="600"/>
              </a:spcAft>
              <a:buFont typeface="Arial" panose="020B0604020202020204" pitchFamily="34" charset="0"/>
              <a:buChar char="•"/>
            </a:pPr>
            <a:endParaRPr lang="en-US" sz="1900" dirty="0">
              <a:solidFill>
                <a:schemeClr val="tx1">
                  <a:lumMod val="95000"/>
                </a:schemeClr>
              </a:solidFill>
            </a:endParaRPr>
          </a:p>
        </p:txBody>
      </p:sp>
    </p:spTree>
    <p:extLst>
      <p:ext uri="{BB962C8B-B14F-4D97-AF65-F5344CB8AC3E}">
        <p14:creationId xmlns:p14="http://schemas.microsoft.com/office/powerpoint/2010/main" val="3959881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F180E3-FE29-C989-C676-9F1C44C83069}"/>
              </a:ext>
            </a:extLst>
          </p:cNvPr>
          <p:cNvSpPr>
            <a:spLocks noGrp="1"/>
          </p:cNvSpPr>
          <p:nvPr>
            <p:ph type="title"/>
          </p:nvPr>
        </p:nvSpPr>
        <p:spPr>
          <a:xfrm>
            <a:off x="201825" y="1018070"/>
            <a:ext cx="8763000" cy="926962"/>
          </a:xfrm>
        </p:spPr>
        <p:txBody>
          <a:bodyPr>
            <a:noAutofit/>
          </a:bodyPr>
          <a:lstStyle/>
          <a:p>
            <a:r>
              <a:rPr lang="en-GB" sz="4000" b="1" dirty="0">
                <a:latin typeface="Montserrat" panose="00000500000000000000" pitchFamily="2" charset="0"/>
              </a:rPr>
              <a:t>Activity 8:</a:t>
            </a:r>
            <a:br>
              <a:rPr lang="en-GB" sz="4000" dirty="0">
                <a:latin typeface="Montserrat" panose="00000500000000000000" pitchFamily="2" charset="0"/>
              </a:rPr>
            </a:br>
            <a:r>
              <a:rPr lang="en-GB" sz="4000" dirty="0">
                <a:latin typeface="Montserrat" panose="00000500000000000000" pitchFamily="2" charset="0"/>
              </a:rPr>
              <a:t>Building a </a:t>
            </a:r>
            <a:br>
              <a:rPr lang="en-GB" sz="4000" dirty="0">
                <a:latin typeface="Montserrat" panose="00000500000000000000" pitchFamily="2" charset="0"/>
              </a:rPr>
            </a:br>
            <a:r>
              <a:rPr lang="en-GB" sz="4000" dirty="0">
                <a:latin typeface="Montserrat" panose="00000500000000000000" pitchFamily="2" charset="0"/>
              </a:rPr>
              <a:t>Customer </a:t>
            </a:r>
            <a:br>
              <a:rPr lang="en-GB" sz="4000" dirty="0">
                <a:latin typeface="Montserrat" panose="00000500000000000000" pitchFamily="2" charset="0"/>
              </a:rPr>
            </a:br>
            <a:r>
              <a:rPr lang="en-GB" sz="4000" dirty="0">
                <a:latin typeface="Montserrat" panose="00000500000000000000" pitchFamily="2" charset="0"/>
              </a:rPr>
              <a:t>Profile</a:t>
            </a:r>
          </a:p>
        </p:txBody>
      </p:sp>
      <p:graphicFrame>
        <p:nvGraphicFramePr>
          <p:cNvPr id="4" name="Table 3">
            <a:extLst>
              <a:ext uri="{FF2B5EF4-FFF2-40B4-BE49-F238E27FC236}">
                <a16:creationId xmlns:a16="http://schemas.microsoft.com/office/drawing/2014/main" id="{E4344E42-A0EB-9985-A3A1-BF70D709BA29}"/>
              </a:ext>
            </a:extLst>
          </p:cNvPr>
          <p:cNvGraphicFramePr>
            <a:graphicFrameLocks noGrp="1"/>
          </p:cNvGraphicFramePr>
          <p:nvPr>
            <p:extLst>
              <p:ext uri="{D42A27DB-BD31-4B8C-83A1-F6EECF244321}">
                <p14:modId xmlns:p14="http://schemas.microsoft.com/office/powerpoint/2010/main" val="3059904006"/>
              </p:ext>
            </p:extLst>
          </p:nvPr>
        </p:nvGraphicFramePr>
        <p:xfrm>
          <a:off x="4398942" y="1566659"/>
          <a:ext cx="7497704" cy="5159889"/>
        </p:xfrm>
        <a:graphic>
          <a:graphicData uri="http://schemas.openxmlformats.org/drawingml/2006/table">
            <a:tbl>
              <a:tblPr/>
              <a:tblGrid>
                <a:gridCol w="1874426">
                  <a:extLst>
                    <a:ext uri="{9D8B030D-6E8A-4147-A177-3AD203B41FA5}">
                      <a16:colId xmlns:a16="http://schemas.microsoft.com/office/drawing/2014/main" val="2820099192"/>
                    </a:ext>
                  </a:extLst>
                </a:gridCol>
                <a:gridCol w="1874426">
                  <a:extLst>
                    <a:ext uri="{9D8B030D-6E8A-4147-A177-3AD203B41FA5}">
                      <a16:colId xmlns:a16="http://schemas.microsoft.com/office/drawing/2014/main" val="1971208091"/>
                    </a:ext>
                  </a:extLst>
                </a:gridCol>
                <a:gridCol w="1874426">
                  <a:extLst>
                    <a:ext uri="{9D8B030D-6E8A-4147-A177-3AD203B41FA5}">
                      <a16:colId xmlns:a16="http://schemas.microsoft.com/office/drawing/2014/main" val="305943989"/>
                    </a:ext>
                  </a:extLst>
                </a:gridCol>
                <a:gridCol w="1874426">
                  <a:extLst>
                    <a:ext uri="{9D8B030D-6E8A-4147-A177-3AD203B41FA5}">
                      <a16:colId xmlns:a16="http://schemas.microsoft.com/office/drawing/2014/main" val="244167611"/>
                    </a:ext>
                  </a:extLst>
                </a:gridCol>
              </a:tblGrid>
              <a:tr h="805213">
                <a:tc>
                  <a:txBody>
                    <a:bodyPr/>
                    <a:lstStyle/>
                    <a:p>
                      <a:pPr algn="l" rtl="0" fontAlgn="base">
                        <a:lnSpc>
                          <a:spcPts val="1380"/>
                        </a:lnSpc>
                      </a:pPr>
                      <a:r>
                        <a:rPr lang="en-ZA" sz="1600" b="1" i="0" dirty="0">
                          <a:solidFill>
                            <a:schemeClr val="bg1"/>
                          </a:solidFill>
                          <a:effectLst/>
                          <a:latin typeface="Montserrat" panose="00000500000000000000" pitchFamily="2" charset="0"/>
                        </a:rPr>
                        <a:t>Characteristic</a:t>
                      </a:r>
                      <a:r>
                        <a:rPr lang="en-ZA" sz="1600" b="0" i="0" dirty="0">
                          <a:solidFill>
                            <a:schemeClr val="bg1"/>
                          </a:solidFill>
                          <a:effectLst/>
                          <a:latin typeface="Montserrat" panose="00000500000000000000" pitchFamily="2" charset="0"/>
                        </a:rPr>
                        <a:t> </a:t>
                      </a:r>
                      <a:endParaRPr lang="en-ZA" sz="1600" b="0" i="0" dirty="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600" b="1" i="0">
                          <a:solidFill>
                            <a:schemeClr val="bg1"/>
                          </a:solidFill>
                          <a:effectLst/>
                          <a:latin typeface="Montserrat" panose="00000500000000000000" pitchFamily="2" charset="0"/>
                        </a:rPr>
                        <a:t>Types of detail</a:t>
                      </a:r>
                      <a:r>
                        <a:rPr lang="en-ZA" sz="1600" b="0" i="0">
                          <a:solidFill>
                            <a:schemeClr val="bg1"/>
                          </a:solidFill>
                          <a:effectLst/>
                          <a:latin typeface="Montserrat" panose="00000500000000000000" pitchFamily="2" charset="0"/>
                        </a:rPr>
                        <a:t> </a:t>
                      </a:r>
                      <a:endParaRPr lang="en-ZA" sz="1600" b="0" i="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600" b="0" i="0" dirty="0">
                          <a:solidFill>
                            <a:schemeClr val="bg1"/>
                          </a:solidFill>
                          <a:effectLst/>
                          <a:latin typeface="Montserrat" panose="00000500000000000000" pitchFamily="2" charset="0"/>
                        </a:rPr>
                        <a:t>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600" b="0" i="0">
                          <a:solidFill>
                            <a:schemeClr val="bg1"/>
                          </a:solidFill>
                          <a:effectLst/>
                          <a:latin typeface="Montserrat" panose="00000500000000000000" pitchFamily="2" charset="0"/>
                        </a:rPr>
                        <a:t>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601687484"/>
                  </a:ext>
                </a:extLst>
              </a:tr>
              <a:tr h="805213">
                <a:tc>
                  <a:txBody>
                    <a:bodyPr/>
                    <a:lstStyle/>
                    <a:p>
                      <a:pPr algn="l" rtl="0" fontAlgn="base">
                        <a:lnSpc>
                          <a:spcPts val="1380"/>
                        </a:lnSpc>
                      </a:pPr>
                      <a:r>
                        <a:rPr lang="en-ZA" sz="1600" b="1" i="0">
                          <a:solidFill>
                            <a:schemeClr val="bg1"/>
                          </a:solidFill>
                          <a:effectLst/>
                          <a:latin typeface="Montserrat" panose="00000500000000000000" pitchFamily="2" charset="0"/>
                        </a:rPr>
                        <a:t>Demographic</a:t>
                      </a:r>
                      <a:r>
                        <a:rPr lang="en-ZA" sz="1600" b="0" i="0">
                          <a:solidFill>
                            <a:schemeClr val="bg1"/>
                          </a:solidFill>
                          <a:effectLst/>
                          <a:latin typeface="Montserrat" panose="00000500000000000000" pitchFamily="2" charset="0"/>
                        </a:rPr>
                        <a:t> </a:t>
                      </a:r>
                      <a:endParaRPr lang="en-ZA" sz="1600" b="0" i="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600" b="0" i="0">
                          <a:solidFill>
                            <a:schemeClr val="bg1"/>
                          </a:solidFill>
                          <a:effectLst/>
                          <a:latin typeface="Montserrat" panose="00000500000000000000" pitchFamily="2" charset="0"/>
                        </a:rPr>
                        <a:t>Age </a:t>
                      </a:r>
                      <a:endParaRPr lang="en-ZA" sz="1600" b="0" i="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600" b="0" i="0">
                          <a:solidFill>
                            <a:schemeClr val="bg1"/>
                          </a:solidFill>
                          <a:effectLst/>
                          <a:latin typeface="Montserrat" panose="00000500000000000000" pitchFamily="2" charset="0"/>
                        </a:rPr>
                        <a:t>Gender </a:t>
                      </a:r>
                      <a:endParaRPr lang="en-ZA" sz="1600" b="0" i="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600" b="0" i="0">
                          <a:solidFill>
                            <a:schemeClr val="bg1"/>
                          </a:solidFill>
                          <a:effectLst/>
                          <a:latin typeface="Montserrat" panose="00000500000000000000" pitchFamily="2" charset="0"/>
                        </a:rPr>
                        <a:t>Ethnicity </a:t>
                      </a:r>
                      <a:endParaRPr lang="en-ZA" sz="1600" b="0" i="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4140137449"/>
                  </a:ext>
                </a:extLst>
              </a:tr>
              <a:tr h="1133823">
                <a:tc>
                  <a:txBody>
                    <a:bodyPr/>
                    <a:lstStyle/>
                    <a:p>
                      <a:pPr algn="l" rtl="0" fontAlgn="base">
                        <a:lnSpc>
                          <a:spcPts val="1380"/>
                        </a:lnSpc>
                      </a:pPr>
                      <a:r>
                        <a:rPr lang="en-ZA" sz="1600" b="1" i="0">
                          <a:solidFill>
                            <a:schemeClr val="bg1"/>
                          </a:solidFill>
                          <a:effectLst/>
                          <a:latin typeface="Montserrat" panose="00000500000000000000" pitchFamily="2" charset="0"/>
                        </a:rPr>
                        <a:t>Economic Situation</a:t>
                      </a:r>
                      <a:r>
                        <a:rPr lang="en-ZA" sz="1600" b="0" i="0">
                          <a:solidFill>
                            <a:schemeClr val="bg1"/>
                          </a:solidFill>
                          <a:effectLst/>
                          <a:latin typeface="Montserrat" panose="00000500000000000000" pitchFamily="2" charset="0"/>
                        </a:rPr>
                        <a:t> </a:t>
                      </a:r>
                      <a:endParaRPr lang="en-ZA" sz="1600" b="0" i="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GB" sz="1600" b="0" i="0">
                          <a:solidFill>
                            <a:schemeClr val="bg1"/>
                          </a:solidFill>
                          <a:effectLst/>
                          <a:latin typeface="Montserrat" panose="00000500000000000000" pitchFamily="2" charset="0"/>
                        </a:rPr>
                        <a:t>Wealth status or income bracket </a:t>
                      </a:r>
                      <a:endParaRPr lang="en-GB" sz="1600" b="0" i="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600" b="0" i="0">
                          <a:solidFill>
                            <a:schemeClr val="bg1"/>
                          </a:solidFill>
                          <a:effectLst/>
                          <a:latin typeface="Montserrat" panose="00000500000000000000" pitchFamily="2" charset="0"/>
                        </a:rPr>
                        <a:t>Spending behaviour </a:t>
                      </a:r>
                      <a:endParaRPr lang="en-ZA" sz="1600" b="0" i="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600" b="0" i="0">
                          <a:solidFill>
                            <a:schemeClr val="bg1"/>
                          </a:solidFill>
                          <a:effectLst/>
                          <a:latin typeface="Montserrat" panose="00000500000000000000" pitchFamily="2" charset="0"/>
                        </a:rPr>
                        <a:t>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808772998"/>
                  </a:ext>
                </a:extLst>
              </a:tr>
              <a:tr h="476604">
                <a:tc>
                  <a:txBody>
                    <a:bodyPr/>
                    <a:lstStyle/>
                    <a:p>
                      <a:pPr algn="l" rtl="0" fontAlgn="base">
                        <a:lnSpc>
                          <a:spcPts val="1380"/>
                        </a:lnSpc>
                      </a:pPr>
                      <a:r>
                        <a:rPr lang="en-ZA" sz="1600" b="1" i="0">
                          <a:solidFill>
                            <a:schemeClr val="bg1"/>
                          </a:solidFill>
                          <a:effectLst/>
                          <a:latin typeface="Montserrat" panose="00000500000000000000" pitchFamily="2" charset="0"/>
                        </a:rPr>
                        <a:t>Personality</a:t>
                      </a:r>
                      <a:r>
                        <a:rPr lang="en-ZA" sz="1600" b="0" i="0">
                          <a:solidFill>
                            <a:schemeClr val="bg1"/>
                          </a:solidFill>
                          <a:effectLst/>
                          <a:latin typeface="Montserrat" panose="00000500000000000000" pitchFamily="2" charset="0"/>
                        </a:rPr>
                        <a:t> </a:t>
                      </a:r>
                      <a:endParaRPr lang="en-ZA" sz="1600" b="0" i="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600" b="0" i="0">
                          <a:solidFill>
                            <a:schemeClr val="bg1"/>
                          </a:solidFill>
                          <a:effectLst/>
                          <a:latin typeface="Montserrat" panose="00000500000000000000" pitchFamily="2" charset="0"/>
                        </a:rPr>
                        <a:t>Tastes </a:t>
                      </a:r>
                      <a:endParaRPr lang="en-ZA" sz="1600" b="0" i="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600" b="0" i="0">
                          <a:solidFill>
                            <a:schemeClr val="bg1"/>
                          </a:solidFill>
                          <a:effectLst/>
                          <a:latin typeface="Montserrat" panose="00000500000000000000" pitchFamily="2" charset="0"/>
                        </a:rPr>
                        <a:t>Trends </a:t>
                      </a:r>
                      <a:endParaRPr lang="en-ZA" sz="1600" b="0" i="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600" b="0" i="0">
                          <a:solidFill>
                            <a:schemeClr val="bg1"/>
                          </a:solidFill>
                          <a:effectLst/>
                          <a:latin typeface="Montserrat" panose="00000500000000000000" pitchFamily="2" charset="0"/>
                        </a:rPr>
                        <a:t>Moods </a:t>
                      </a:r>
                      <a:endParaRPr lang="en-ZA" sz="1600" b="0" i="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630480422"/>
                  </a:ext>
                </a:extLst>
              </a:tr>
              <a:tr h="805213">
                <a:tc>
                  <a:txBody>
                    <a:bodyPr/>
                    <a:lstStyle/>
                    <a:p>
                      <a:pPr algn="l" rtl="0" fontAlgn="base">
                        <a:lnSpc>
                          <a:spcPts val="1380"/>
                        </a:lnSpc>
                      </a:pPr>
                      <a:r>
                        <a:rPr lang="en-ZA" sz="1600" b="1" i="0">
                          <a:solidFill>
                            <a:schemeClr val="bg1"/>
                          </a:solidFill>
                          <a:effectLst/>
                          <a:latin typeface="Montserrat" panose="00000500000000000000" pitchFamily="2" charset="0"/>
                        </a:rPr>
                        <a:t>Behaviours</a:t>
                      </a:r>
                      <a:r>
                        <a:rPr lang="en-ZA" sz="1600" b="0" i="0">
                          <a:solidFill>
                            <a:schemeClr val="bg1"/>
                          </a:solidFill>
                          <a:effectLst/>
                          <a:latin typeface="Montserrat" panose="00000500000000000000" pitchFamily="2" charset="0"/>
                        </a:rPr>
                        <a:t> </a:t>
                      </a:r>
                      <a:endParaRPr lang="en-ZA" sz="1600" b="0" i="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600" b="0" i="0">
                          <a:solidFill>
                            <a:schemeClr val="bg1"/>
                          </a:solidFill>
                          <a:effectLst/>
                          <a:latin typeface="Montserrat" panose="00000500000000000000" pitchFamily="2" charset="0"/>
                        </a:rPr>
                        <a:t>Interests </a:t>
                      </a:r>
                      <a:endParaRPr lang="en-ZA" sz="1600" b="0" i="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600" b="0" i="0">
                          <a:solidFill>
                            <a:schemeClr val="bg1"/>
                          </a:solidFill>
                          <a:effectLst/>
                          <a:latin typeface="Montserrat" panose="00000500000000000000" pitchFamily="2" charset="0"/>
                        </a:rPr>
                        <a:t>Hobbies </a:t>
                      </a:r>
                      <a:endParaRPr lang="en-ZA" sz="1600" b="0" i="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600" b="0" i="0">
                          <a:solidFill>
                            <a:schemeClr val="bg1"/>
                          </a:solidFill>
                          <a:effectLst/>
                          <a:latin typeface="Montserrat" panose="00000500000000000000" pitchFamily="2" charset="0"/>
                        </a:rPr>
                        <a:t>Likes and dislikes </a:t>
                      </a:r>
                      <a:endParaRPr lang="en-ZA" sz="1600" b="0" i="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956643560"/>
                  </a:ext>
                </a:extLst>
              </a:tr>
              <a:tr h="1133823">
                <a:tc>
                  <a:txBody>
                    <a:bodyPr/>
                    <a:lstStyle/>
                    <a:p>
                      <a:pPr algn="l" rtl="0" fontAlgn="base">
                        <a:lnSpc>
                          <a:spcPts val="1380"/>
                        </a:lnSpc>
                      </a:pPr>
                      <a:r>
                        <a:rPr lang="en-GB" sz="1600" b="1" i="0">
                          <a:solidFill>
                            <a:schemeClr val="bg1"/>
                          </a:solidFill>
                          <a:effectLst/>
                          <a:latin typeface="Montserrat" panose="00000500000000000000" pitchFamily="2" charset="0"/>
                        </a:rPr>
                        <a:t>Where can you find them</a:t>
                      </a:r>
                      <a:r>
                        <a:rPr lang="en-GB" sz="1600" b="0" i="0">
                          <a:solidFill>
                            <a:schemeClr val="bg1"/>
                          </a:solidFill>
                          <a:effectLst/>
                          <a:latin typeface="Montserrat" panose="00000500000000000000" pitchFamily="2" charset="0"/>
                        </a:rPr>
                        <a:t> </a:t>
                      </a:r>
                      <a:endParaRPr lang="en-GB" sz="1600" b="0" i="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600" b="0" i="0">
                          <a:solidFill>
                            <a:schemeClr val="bg1"/>
                          </a:solidFill>
                          <a:effectLst/>
                          <a:latin typeface="Montserrat" panose="00000500000000000000" pitchFamily="2" charset="0"/>
                        </a:rPr>
                        <a:t>Shops in markets </a:t>
                      </a:r>
                      <a:endParaRPr lang="en-ZA" sz="1600" b="0" i="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ZA" sz="1600" b="0" i="0">
                          <a:solidFill>
                            <a:schemeClr val="bg1"/>
                          </a:solidFill>
                          <a:effectLst/>
                          <a:latin typeface="Montserrat" panose="00000500000000000000" pitchFamily="2" charset="0"/>
                        </a:rPr>
                        <a:t>Online </a:t>
                      </a:r>
                      <a:endParaRPr lang="en-ZA" sz="1600" b="0" i="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tc>
                  <a:txBody>
                    <a:bodyPr/>
                    <a:lstStyle/>
                    <a:p>
                      <a:pPr algn="l" rtl="0" fontAlgn="base">
                        <a:lnSpc>
                          <a:spcPts val="1380"/>
                        </a:lnSpc>
                      </a:pPr>
                      <a:r>
                        <a:rPr lang="en-GB" sz="1600" b="0" i="0" dirty="0">
                          <a:solidFill>
                            <a:schemeClr val="bg1"/>
                          </a:solidFill>
                          <a:effectLst/>
                          <a:latin typeface="Montserrat" panose="00000500000000000000" pitchFamily="2" charset="0"/>
                        </a:rPr>
                        <a:t>At specialised events like festivals </a:t>
                      </a:r>
                      <a:endParaRPr lang="en-GB" sz="1600" b="0" i="0" dirty="0">
                        <a:solidFill>
                          <a:schemeClr val="bg1"/>
                        </a:solidFill>
                        <a:effectLst/>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07235625"/>
                  </a:ext>
                </a:extLst>
              </a:tr>
            </a:tbl>
          </a:graphicData>
        </a:graphic>
      </p:graphicFrame>
      <p:sp>
        <p:nvSpPr>
          <p:cNvPr id="5" name="TextBox 4">
            <a:extLst>
              <a:ext uri="{FF2B5EF4-FFF2-40B4-BE49-F238E27FC236}">
                <a16:creationId xmlns:a16="http://schemas.microsoft.com/office/drawing/2014/main" id="{26D908B7-065C-51CB-4F9E-F4F7DDC5263A}"/>
              </a:ext>
            </a:extLst>
          </p:cNvPr>
          <p:cNvSpPr txBox="1"/>
          <p:nvPr/>
        </p:nvSpPr>
        <p:spPr>
          <a:xfrm>
            <a:off x="201825" y="2549205"/>
            <a:ext cx="3550596" cy="2893100"/>
          </a:xfrm>
          <a:prstGeom prst="rect">
            <a:avLst/>
          </a:prstGeom>
          <a:noFill/>
        </p:spPr>
        <p:txBody>
          <a:bodyPr wrap="square" rtlCol="0">
            <a:spAutoFit/>
          </a:bodyPr>
          <a:lstStyle/>
          <a:p>
            <a:endParaRPr lang="en-GB" sz="2000" dirty="0">
              <a:solidFill>
                <a:schemeClr val="bg1"/>
              </a:solidFill>
              <a:latin typeface="Montserrat" panose="00000500000000000000" pitchFamily="2" charset="0"/>
            </a:endParaRPr>
          </a:p>
          <a:p>
            <a:r>
              <a:rPr lang="en-GB" dirty="0">
                <a:solidFill>
                  <a:schemeClr val="bg1"/>
                </a:solidFill>
                <a:latin typeface="Montserrat" panose="00000500000000000000" pitchFamily="2" charset="0"/>
              </a:rPr>
              <a:t>You will create a 'customer persona'—an imaginary character that represents a key segment of your target audience.</a:t>
            </a:r>
          </a:p>
          <a:p>
            <a:endParaRPr lang="en-GB" dirty="0">
              <a:solidFill>
                <a:schemeClr val="bg1"/>
              </a:solidFill>
              <a:latin typeface="Montserrat" panose="00000500000000000000" pitchFamily="2" charset="0"/>
            </a:endParaRPr>
          </a:p>
          <a:p>
            <a:r>
              <a:rPr lang="en-GB" dirty="0">
                <a:solidFill>
                  <a:schemeClr val="bg1"/>
                </a:solidFill>
                <a:latin typeface="Montserrat" panose="00000500000000000000" pitchFamily="2" charset="0"/>
              </a:rPr>
              <a:t>Think about ideal customer and with them in mind try to fill out this table. </a:t>
            </a:r>
          </a:p>
        </p:txBody>
      </p:sp>
    </p:spTree>
    <p:extLst>
      <p:ext uri="{BB962C8B-B14F-4D97-AF65-F5344CB8AC3E}">
        <p14:creationId xmlns:p14="http://schemas.microsoft.com/office/powerpoint/2010/main" val="2526953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4F305-CB60-8A29-4CFB-77895672CE72}"/>
              </a:ext>
            </a:extLst>
          </p:cNvPr>
          <p:cNvSpPr>
            <a:spLocks noGrp="1"/>
          </p:cNvSpPr>
          <p:nvPr>
            <p:ph type="title"/>
          </p:nvPr>
        </p:nvSpPr>
        <p:spPr>
          <a:xfrm>
            <a:off x="5310640" y="304039"/>
            <a:ext cx="4768840" cy="986597"/>
          </a:xfrm>
        </p:spPr>
        <p:txBody>
          <a:bodyPr>
            <a:noAutofit/>
          </a:bodyPr>
          <a:lstStyle/>
          <a:p>
            <a:r>
              <a:rPr lang="en-GB" sz="4400" dirty="0">
                <a:latin typeface="Montserrat" panose="00000500000000000000" pitchFamily="2" charset="0"/>
              </a:rPr>
              <a:t>Customer Perspective</a:t>
            </a:r>
          </a:p>
        </p:txBody>
      </p:sp>
      <p:pic>
        <p:nvPicPr>
          <p:cNvPr id="8194" name="Picture 2" descr="Who are your customers?">
            <a:extLst>
              <a:ext uri="{FF2B5EF4-FFF2-40B4-BE49-F238E27FC236}">
                <a16:creationId xmlns:a16="http://schemas.microsoft.com/office/drawing/2014/main" id="{085C0085-AF64-4761-5F87-B240D4C8F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67" y="162639"/>
            <a:ext cx="4716454" cy="23582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CAD6F6C-FCB9-B453-969E-7F2D91BF6A0C}"/>
              </a:ext>
            </a:extLst>
          </p:cNvPr>
          <p:cNvSpPr txBox="1"/>
          <p:nvPr/>
        </p:nvSpPr>
        <p:spPr>
          <a:xfrm>
            <a:off x="5386163" y="1515574"/>
            <a:ext cx="6212802" cy="1877437"/>
          </a:xfrm>
          <a:prstGeom prst="rect">
            <a:avLst/>
          </a:prstGeom>
          <a:noFill/>
        </p:spPr>
        <p:txBody>
          <a:bodyPr wrap="square" rtlCol="0">
            <a:spAutoFit/>
          </a:bodyPr>
          <a:lstStyle/>
          <a:p>
            <a:r>
              <a:rPr lang="en-GB" sz="1600" dirty="0">
                <a:latin typeface="Montserrat" panose="00000500000000000000" pitchFamily="2" charset="0"/>
              </a:rPr>
              <a:t>So far you have thought about it from your perspective. But now we encourage you to look at this from the customer’s viewpoint.</a:t>
            </a:r>
          </a:p>
          <a:p>
            <a:endParaRPr lang="en-GB" sz="1600" dirty="0">
              <a:latin typeface="Montserrat" panose="00000500000000000000" pitchFamily="2" charset="0"/>
            </a:endParaRPr>
          </a:p>
          <a:p>
            <a:r>
              <a:rPr lang="en-GB" sz="1600" dirty="0">
                <a:latin typeface="Montserrat" panose="00000500000000000000" pitchFamily="2" charset="0"/>
              </a:rPr>
              <a:t>Fill in the following:</a:t>
            </a:r>
          </a:p>
          <a:p>
            <a:endParaRPr lang="en-GB" dirty="0"/>
          </a:p>
          <a:p>
            <a:endParaRPr lang="en-GB" dirty="0"/>
          </a:p>
        </p:txBody>
      </p:sp>
      <p:sp>
        <p:nvSpPr>
          <p:cNvPr id="5" name="TextBox 4">
            <a:extLst>
              <a:ext uri="{FF2B5EF4-FFF2-40B4-BE49-F238E27FC236}">
                <a16:creationId xmlns:a16="http://schemas.microsoft.com/office/drawing/2014/main" id="{155AA410-6BC3-2C4B-7C70-FF62904F8E28}"/>
              </a:ext>
            </a:extLst>
          </p:cNvPr>
          <p:cNvSpPr txBox="1"/>
          <p:nvPr/>
        </p:nvSpPr>
        <p:spPr>
          <a:xfrm>
            <a:off x="5370275" y="3429000"/>
            <a:ext cx="6228690" cy="830997"/>
          </a:xfrm>
          <a:prstGeom prst="rect">
            <a:avLst/>
          </a:prstGeom>
          <a:noFill/>
        </p:spPr>
        <p:txBody>
          <a:bodyPr wrap="square" rtlCol="0">
            <a:spAutoFit/>
          </a:bodyPr>
          <a:lstStyle/>
          <a:p>
            <a:r>
              <a:rPr lang="en-US" sz="1600" b="1" i="0" dirty="0">
                <a:solidFill>
                  <a:srgbClr val="000000"/>
                </a:solidFill>
                <a:effectLst/>
                <a:latin typeface="Montserrat" panose="00000500000000000000" pitchFamily="2" charset="0"/>
              </a:rPr>
              <a:t>In the Rectangles</a:t>
            </a:r>
            <a:r>
              <a:rPr lang="en-US" sz="1600" b="0" i="0" dirty="0">
                <a:solidFill>
                  <a:srgbClr val="000000"/>
                </a:solidFill>
                <a:effectLst/>
                <a:latin typeface="Montserrat" panose="00000500000000000000" pitchFamily="2" charset="0"/>
              </a:rPr>
              <a:t>: Reflect on the previous exercise and add the values of your product or service that resonate with this customer.</a:t>
            </a:r>
            <a:endParaRPr lang="en-GB" sz="1600" dirty="0"/>
          </a:p>
        </p:txBody>
      </p:sp>
      <p:sp>
        <p:nvSpPr>
          <p:cNvPr id="6" name="TextBox 5">
            <a:extLst>
              <a:ext uri="{FF2B5EF4-FFF2-40B4-BE49-F238E27FC236}">
                <a16:creationId xmlns:a16="http://schemas.microsoft.com/office/drawing/2014/main" id="{45FDF767-E7D3-4482-0B24-BFA8C5B1D508}"/>
              </a:ext>
            </a:extLst>
          </p:cNvPr>
          <p:cNvSpPr txBox="1"/>
          <p:nvPr/>
        </p:nvSpPr>
        <p:spPr>
          <a:xfrm>
            <a:off x="5370275" y="4592918"/>
            <a:ext cx="6228690" cy="584775"/>
          </a:xfrm>
          <a:prstGeom prst="rect">
            <a:avLst/>
          </a:prstGeom>
          <a:noFill/>
        </p:spPr>
        <p:txBody>
          <a:bodyPr wrap="square" rtlCol="0">
            <a:spAutoFit/>
          </a:bodyPr>
          <a:lstStyle/>
          <a:p>
            <a:r>
              <a:rPr lang="en-GB" sz="1600" b="1" i="0" dirty="0">
                <a:solidFill>
                  <a:srgbClr val="000000"/>
                </a:solidFill>
                <a:effectLst/>
                <a:latin typeface="Montserrat" panose="00000500000000000000" pitchFamily="2" charset="0"/>
              </a:rPr>
              <a:t>In the Speech bubbles</a:t>
            </a:r>
            <a:r>
              <a:rPr lang="en-GB" sz="1600" b="0" i="0" dirty="0">
                <a:solidFill>
                  <a:srgbClr val="000000"/>
                </a:solidFill>
                <a:effectLst/>
                <a:latin typeface="Montserrat" panose="00000500000000000000" pitchFamily="2" charset="0"/>
              </a:rPr>
              <a:t>: Now try to imagine that the customer is saying what they like about your product. </a:t>
            </a:r>
            <a:endParaRPr lang="en-GB" sz="1600" dirty="0"/>
          </a:p>
        </p:txBody>
      </p:sp>
      <p:pic>
        <p:nvPicPr>
          <p:cNvPr id="7" name="Picture 6" descr="A person with a question mark above his head">
            <a:extLst>
              <a:ext uri="{FF2B5EF4-FFF2-40B4-BE49-F238E27FC236}">
                <a16:creationId xmlns:a16="http://schemas.microsoft.com/office/drawing/2014/main" id="{5C3738A0-C409-C696-808E-15731BADF96B}"/>
              </a:ext>
            </a:extLst>
          </p:cNvPr>
          <p:cNvPicPr>
            <a:picLocks noChangeAspect="1"/>
          </p:cNvPicPr>
          <p:nvPr/>
        </p:nvPicPr>
        <p:blipFill>
          <a:blip r:embed="rId3"/>
          <a:stretch>
            <a:fillRect/>
          </a:stretch>
        </p:blipFill>
        <p:spPr>
          <a:xfrm>
            <a:off x="474902" y="2768091"/>
            <a:ext cx="3823479" cy="3852234"/>
          </a:xfrm>
          <a:prstGeom prst="rect">
            <a:avLst/>
          </a:prstGeom>
        </p:spPr>
      </p:pic>
    </p:spTree>
    <p:extLst>
      <p:ext uri="{BB962C8B-B14F-4D97-AF65-F5344CB8AC3E}">
        <p14:creationId xmlns:p14="http://schemas.microsoft.com/office/powerpoint/2010/main" val="3890272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F99D4A6-FEC5-3DF8-3F85-326752DEF63F}"/>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D002465-4918-AFAC-39E7-D3544BF71173}"/>
              </a:ext>
            </a:extLst>
          </p:cNvPr>
          <p:cNvSpPr txBox="1"/>
          <p:nvPr/>
        </p:nvSpPr>
        <p:spPr>
          <a:xfrm>
            <a:off x="1103302" y="0"/>
            <a:ext cx="3550137" cy="6857999"/>
          </a:xfrm>
          <a:prstGeom prst="rect">
            <a:avLst/>
          </a:prstGeom>
          <a:solidFill>
            <a:schemeClr val="accent2">
              <a:lumMod val="75000"/>
            </a:schemeClr>
          </a:solidFill>
        </p:spPr>
        <p:txBody>
          <a:bodyPr vert="horz" lIns="91440" tIns="45720" rIns="91440" bIns="45720" rtlCol="0" anchor="ctr">
            <a:normAutofit/>
          </a:bodyPr>
          <a:lstStyle/>
          <a:p>
            <a:pPr defTabSz="914400">
              <a:lnSpc>
                <a:spcPct val="90000"/>
              </a:lnSpc>
              <a:spcBef>
                <a:spcPct val="0"/>
              </a:spcBef>
              <a:spcAft>
                <a:spcPts val="600"/>
              </a:spcAft>
            </a:pPr>
            <a:r>
              <a:rPr lang="en-US" sz="4000" dirty="0">
                <a:solidFill>
                  <a:schemeClr val="bg1"/>
                </a:solidFill>
                <a:latin typeface="Montserrat" panose="00000500000000000000" pitchFamily="2" charset="0"/>
              </a:rPr>
              <a:t>In Conclusion:</a:t>
            </a:r>
          </a:p>
          <a:p>
            <a:pPr defTabSz="914400">
              <a:lnSpc>
                <a:spcPct val="90000"/>
              </a:lnSpc>
              <a:spcBef>
                <a:spcPct val="0"/>
              </a:spcBef>
              <a:spcAft>
                <a:spcPts val="600"/>
              </a:spcAft>
            </a:pPr>
            <a:endParaRPr lang="en-US" sz="4000" dirty="0">
              <a:solidFill>
                <a:schemeClr val="bg1"/>
              </a:solidFill>
              <a:latin typeface="Montserrat" panose="00000500000000000000" pitchFamily="2" charset="0"/>
            </a:endParaRPr>
          </a:p>
          <a:p>
            <a:pPr defTabSz="914400">
              <a:lnSpc>
                <a:spcPct val="90000"/>
              </a:lnSpc>
              <a:spcBef>
                <a:spcPct val="0"/>
              </a:spcBef>
              <a:spcAft>
                <a:spcPts val="600"/>
              </a:spcAft>
            </a:pPr>
            <a:r>
              <a:rPr lang="en-US" sz="4000" dirty="0">
                <a:solidFill>
                  <a:schemeClr val="bg1"/>
                </a:solidFill>
                <a:latin typeface="Montserrat" panose="00000500000000000000" pitchFamily="2" charset="0"/>
              </a:rPr>
              <a:t>What We Have Explored</a:t>
            </a:r>
          </a:p>
        </p:txBody>
      </p:sp>
      <p:sp>
        <p:nvSpPr>
          <p:cNvPr id="4" name="TextBox 3">
            <a:extLst>
              <a:ext uri="{FF2B5EF4-FFF2-40B4-BE49-F238E27FC236}">
                <a16:creationId xmlns:a16="http://schemas.microsoft.com/office/drawing/2014/main" id="{BBEF6B41-3D79-B690-FF79-57770037E490}"/>
              </a:ext>
            </a:extLst>
          </p:cNvPr>
          <p:cNvSpPr txBox="1"/>
          <p:nvPr/>
        </p:nvSpPr>
        <p:spPr>
          <a:xfrm>
            <a:off x="5113275" y="960143"/>
            <a:ext cx="6330232" cy="5148827"/>
          </a:xfrm>
          <a:prstGeom prst="rect">
            <a:avLst/>
          </a:prstGeom>
        </p:spPr>
        <p:txBody>
          <a:bodyPr vert="horz" lIns="91440" tIns="45720" rIns="91440" bIns="45720" rtlCol="0" anchor="ctr">
            <a:normAutofit/>
          </a:bodyPr>
          <a:lstStyle/>
          <a:p>
            <a:pPr marL="285750" indent="-285750" defTabSz="914400" fontAlgn="base">
              <a:lnSpc>
                <a:spcPct val="90000"/>
              </a:lnSpc>
              <a:spcAft>
                <a:spcPts val="600"/>
              </a:spcAft>
              <a:buFont typeface="Arial" panose="020B0604020202020204" pitchFamily="34" charset="0"/>
              <a:buChar char="•"/>
            </a:pPr>
            <a:r>
              <a:rPr lang="en-GB" b="0" i="0" dirty="0">
                <a:solidFill>
                  <a:schemeClr val="tx1">
                    <a:lumMod val="95000"/>
                  </a:schemeClr>
                </a:solidFill>
                <a:effectLst/>
                <a:latin typeface="Montserrat" panose="00000500000000000000" pitchFamily="2" charset="0"/>
              </a:rPr>
              <a:t>The importance of refining your niche to ensure it aligns with your interests, strengths, and market demands. </a:t>
            </a:r>
          </a:p>
          <a:p>
            <a:pPr marL="228600" indent="-457200" defTabSz="914400" fontAlgn="base">
              <a:lnSpc>
                <a:spcPct val="90000"/>
              </a:lnSpc>
              <a:spcAft>
                <a:spcPts val="600"/>
              </a:spcAft>
              <a:buFont typeface="Arial" panose="020B0604020202020204" pitchFamily="34" charset="0"/>
              <a:buChar char="•"/>
            </a:pPr>
            <a:endParaRPr lang="en-GB" b="0" i="0" dirty="0">
              <a:solidFill>
                <a:schemeClr val="tx1">
                  <a:lumMod val="95000"/>
                </a:schemeClr>
              </a:solidFill>
              <a:effectLst/>
              <a:latin typeface="Montserrat" panose="00000500000000000000" pitchFamily="2" charset="0"/>
            </a:endParaRPr>
          </a:p>
          <a:p>
            <a:pPr marL="285750" indent="-285750" defTabSz="914400" fontAlgn="base">
              <a:lnSpc>
                <a:spcPct val="90000"/>
              </a:lnSpc>
              <a:spcAft>
                <a:spcPts val="600"/>
              </a:spcAft>
              <a:buFont typeface="Arial" panose="020B0604020202020204" pitchFamily="34" charset="0"/>
              <a:buChar char="•"/>
            </a:pPr>
            <a:r>
              <a:rPr lang="en-GB" b="0" i="0" dirty="0">
                <a:solidFill>
                  <a:schemeClr val="tx1">
                    <a:lumMod val="95000"/>
                  </a:schemeClr>
                </a:solidFill>
                <a:effectLst/>
                <a:latin typeface="Montserrat" panose="00000500000000000000" pitchFamily="2" charset="0"/>
              </a:rPr>
              <a:t>How to create a compelling artist statement that effectively communicates your vision, passion, and unique value. </a:t>
            </a:r>
          </a:p>
          <a:p>
            <a:pPr marL="228600" indent="-457200" defTabSz="914400" fontAlgn="base">
              <a:lnSpc>
                <a:spcPct val="90000"/>
              </a:lnSpc>
              <a:spcAft>
                <a:spcPts val="600"/>
              </a:spcAft>
              <a:buFont typeface="Arial" panose="020B0604020202020204" pitchFamily="34" charset="0"/>
              <a:buChar char="•"/>
            </a:pPr>
            <a:endParaRPr lang="en-GB" b="0" i="0" dirty="0">
              <a:solidFill>
                <a:schemeClr val="tx1">
                  <a:lumMod val="95000"/>
                </a:schemeClr>
              </a:solidFill>
              <a:effectLst/>
              <a:latin typeface="Montserrat" panose="00000500000000000000" pitchFamily="2" charset="0"/>
            </a:endParaRPr>
          </a:p>
          <a:p>
            <a:pPr marL="285750" indent="-285750" defTabSz="914400" fontAlgn="base">
              <a:lnSpc>
                <a:spcPct val="90000"/>
              </a:lnSpc>
              <a:spcAft>
                <a:spcPts val="600"/>
              </a:spcAft>
              <a:buFont typeface="Arial" panose="020B0604020202020204" pitchFamily="34" charset="0"/>
              <a:buChar char="•"/>
            </a:pPr>
            <a:r>
              <a:rPr lang="en-GB" b="0" i="0" dirty="0">
                <a:solidFill>
                  <a:schemeClr val="tx1">
                    <a:lumMod val="95000"/>
                  </a:schemeClr>
                </a:solidFill>
                <a:effectLst/>
                <a:latin typeface="Montserrat" panose="00000500000000000000" pitchFamily="2" charset="0"/>
              </a:rPr>
              <a:t>The concept of customer profiling and its role in understanding audience needs and crafting targeted strategies. </a:t>
            </a:r>
          </a:p>
          <a:p>
            <a:pPr marL="228600" indent="-457200" defTabSz="914400" fontAlgn="base">
              <a:lnSpc>
                <a:spcPct val="90000"/>
              </a:lnSpc>
              <a:spcAft>
                <a:spcPts val="600"/>
              </a:spcAft>
              <a:buFont typeface="Arial" panose="020B0604020202020204" pitchFamily="34" charset="0"/>
              <a:buChar char="•"/>
            </a:pPr>
            <a:endParaRPr lang="en-GB" b="0" i="0" dirty="0">
              <a:solidFill>
                <a:schemeClr val="tx1">
                  <a:lumMod val="95000"/>
                </a:schemeClr>
              </a:solidFill>
              <a:effectLst/>
              <a:latin typeface="Montserrat" panose="00000500000000000000" pitchFamily="2" charset="0"/>
            </a:endParaRPr>
          </a:p>
          <a:p>
            <a:pPr marL="285750" indent="-285750" defTabSz="914400" fontAlgn="base">
              <a:lnSpc>
                <a:spcPct val="90000"/>
              </a:lnSpc>
              <a:spcAft>
                <a:spcPts val="600"/>
              </a:spcAft>
              <a:buFont typeface="Arial" panose="020B0604020202020204" pitchFamily="34" charset="0"/>
              <a:buChar char="•"/>
            </a:pPr>
            <a:r>
              <a:rPr lang="en-GB" b="0" i="0" dirty="0">
                <a:solidFill>
                  <a:schemeClr val="tx1">
                    <a:lumMod val="95000"/>
                  </a:schemeClr>
                </a:solidFill>
                <a:effectLst/>
                <a:latin typeface="Montserrat" panose="00000500000000000000" pitchFamily="2" charset="0"/>
              </a:rPr>
              <a:t>The significance of audience engagement and the different ways products and services can provide value, such as social, experiential, and emotional benefits. </a:t>
            </a:r>
            <a:endParaRPr lang="en-US" b="0" i="0" dirty="0">
              <a:solidFill>
                <a:schemeClr val="tx1">
                  <a:lumMod val="95000"/>
                </a:schemeClr>
              </a:solidFill>
              <a:effectLst/>
              <a:latin typeface="Montserrat" panose="00000500000000000000" pitchFamily="2" charset="0"/>
            </a:endParaRPr>
          </a:p>
        </p:txBody>
      </p:sp>
    </p:spTree>
    <p:extLst>
      <p:ext uri="{BB962C8B-B14F-4D97-AF65-F5344CB8AC3E}">
        <p14:creationId xmlns:p14="http://schemas.microsoft.com/office/powerpoint/2010/main" val="84832073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a:extLst>
            <a:ext uri="{FF2B5EF4-FFF2-40B4-BE49-F238E27FC236}">
              <a16:creationId xmlns:a16="http://schemas.microsoft.com/office/drawing/2014/main" id="{72AE9BDD-4CD0-43E4-6DEE-C60914F5CE3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D6AEEB7-4BAF-FED1-0999-C2130908DA05}"/>
              </a:ext>
            </a:extLst>
          </p:cNvPr>
          <p:cNvSpPr>
            <a:spLocks noGrp="1"/>
          </p:cNvSpPr>
          <p:nvPr>
            <p:ph type="title"/>
          </p:nvPr>
        </p:nvSpPr>
        <p:spPr>
          <a:xfrm>
            <a:off x="838200" y="1491342"/>
            <a:ext cx="10515600" cy="1124631"/>
          </a:xfrm>
        </p:spPr>
        <p:txBody>
          <a:bodyPr>
            <a:normAutofit/>
          </a:bodyPr>
          <a:lstStyle/>
          <a:p>
            <a:pPr algn="ctr"/>
            <a:r>
              <a:rPr lang="en-ZA" sz="4000" dirty="0">
                <a:latin typeface="Montserrat" panose="00000500000000000000" pitchFamily="2" charset="0"/>
              </a:rPr>
              <a:t>Jointly developed by:</a:t>
            </a:r>
          </a:p>
        </p:txBody>
      </p:sp>
      <p:pic>
        <p:nvPicPr>
          <p:cNvPr id="9" name="Picture 8" descr="A flame in the dark&#10;&#10;AI-generated content may be incorrect.">
            <a:extLst>
              <a:ext uri="{FF2B5EF4-FFF2-40B4-BE49-F238E27FC236}">
                <a16:creationId xmlns:a16="http://schemas.microsoft.com/office/drawing/2014/main" id="{CCC4EB40-51F7-1EF4-E69C-055771757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017" y="3077462"/>
            <a:ext cx="10349966" cy="1495433"/>
          </a:xfrm>
          <a:prstGeom prst="rect">
            <a:avLst/>
          </a:prstGeom>
        </p:spPr>
      </p:pic>
    </p:spTree>
    <p:extLst>
      <p:ext uri="{BB962C8B-B14F-4D97-AF65-F5344CB8AC3E}">
        <p14:creationId xmlns:p14="http://schemas.microsoft.com/office/powerpoint/2010/main" val="4289704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1026" name="Picture 2" descr="A map of africa with different patterns&#10;&#10;Description automatically generated">
            <a:extLst>
              <a:ext uri="{FF2B5EF4-FFF2-40B4-BE49-F238E27FC236}">
                <a16:creationId xmlns:a16="http://schemas.microsoft.com/office/drawing/2014/main" id="{7FC53015-2C33-9816-103B-758CD0A496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455" y="0"/>
            <a:ext cx="6927178" cy="69271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124A3EF-3108-CCA8-7B05-2575C58D1D8D}"/>
              </a:ext>
            </a:extLst>
          </p:cNvPr>
          <p:cNvSpPr txBox="1"/>
          <p:nvPr/>
        </p:nvSpPr>
        <p:spPr>
          <a:xfrm>
            <a:off x="6760723" y="1915393"/>
            <a:ext cx="4380965" cy="3477875"/>
          </a:xfrm>
          <a:prstGeom prst="rect">
            <a:avLst/>
          </a:prstGeom>
          <a:noFill/>
        </p:spPr>
        <p:txBody>
          <a:bodyPr wrap="square" rtlCol="0">
            <a:spAutoFit/>
          </a:bodyPr>
          <a:lstStyle/>
          <a:p>
            <a:r>
              <a:rPr lang="en-GB" sz="4400" b="1" i="0" dirty="0">
                <a:effectLst/>
                <a:latin typeface="Montserrat" panose="00000500000000000000" pitchFamily="2" charset="0"/>
              </a:rPr>
              <a:t>Unit 2:</a:t>
            </a:r>
          </a:p>
          <a:p>
            <a:endParaRPr lang="en-GB" sz="4400" b="1" i="0" dirty="0">
              <a:effectLst/>
              <a:latin typeface="Montserrat" panose="00000500000000000000" pitchFamily="2" charset="0"/>
            </a:endParaRPr>
          </a:p>
          <a:p>
            <a:r>
              <a:rPr lang="en-GB" sz="4400" b="1" i="0" dirty="0">
                <a:effectLst/>
                <a:latin typeface="Montserrat" panose="00000500000000000000" pitchFamily="2" charset="0"/>
              </a:rPr>
              <a:t>Developing Creativity into a Business </a:t>
            </a:r>
            <a:endParaRPr lang="en-GB" sz="4400" dirty="0"/>
          </a:p>
        </p:txBody>
      </p:sp>
      <p:pic>
        <p:nvPicPr>
          <p:cNvPr id="5" name="Picture 4" descr="A logo with white text&#10;&#10;AI-generated content may be incorrect.">
            <a:extLst>
              <a:ext uri="{FF2B5EF4-FFF2-40B4-BE49-F238E27FC236}">
                <a16:creationId xmlns:a16="http://schemas.microsoft.com/office/drawing/2014/main" id="{D26336F2-E670-C486-9C4F-D7D554B6A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8886" y="5389760"/>
            <a:ext cx="1513235" cy="1260000"/>
          </a:xfrm>
          <a:prstGeom prst="rect">
            <a:avLst/>
          </a:prstGeom>
        </p:spPr>
      </p:pic>
    </p:spTree>
    <p:extLst>
      <p:ext uri="{BB962C8B-B14F-4D97-AF65-F5344CB8AC3E}">
        <p14:creationId xmlns:p14="http://schemas.microsoft.com/office/powerpoint/2010/main" val="1524788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a:extLst>
            <a:ext uri="{FF2B5EF4-FFF2-40B4-BE49-F238E27FC236}">
              <a16:creationId xmlns:a16="http://schemas.microsoft.com/office/drawing/2014/main" id="{3623947A-DA67-F338-DB66-58A167458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9A8F1A-CE27-60F5-8B01-B1D1CB1B1E57}"/>
              </a:ext>
            </a:extLst>
          </p:cNvPr>
          <p:cNvSpPr>
            <a:spLocks noGrp="1"/>
          </p:cNvSpPr>
          <p:nvPr>
            <p:ph type="title"/>
          </p:nvPr>
        </p:nvSpPr>
        <p:spPr>
          <a:xfrm>
            <a:off x="838200" y="2766218"/>
            <a:ext cx="10515600" cy="1325563"/>
          </a:xfrm>
          <a:solidFill>
            <a:schemeClr val="tx2"/>
          </a:solidFill>
        </p:spPr>
        <p:txBody>
          <a:bodyPr>
            <a:normAutofit/>
          </a:bodyPr>
          <a:lstStyle/>
          <a:p>
            <a:pPr algn="ctr"/>
            <a:r>
              <a:rPr lang="en-GB" sz="4400" dirty="0">
                <a:solidFill>
                  <a:schemeClr val="bg1"/>
                </a:solidFill>
                <a:latin typeface="Montserrat" panose="00000500000000000000" pitchFamily="2" charset="0"/>
              </a:rPr>
              <a:t>Ice Breaker Activity</a:t>
            </a:r>
          </a:p>
        </p:txBody>
      </p:sp>
    </p:spTree>
    <p:extLst>
      <p:ext uri="{BB962C8B-B14F-4D97-AF65-F5344CB8AC3E}">
        <p14:creationId xmlns:p14="http://schemas.microsoft.com/office/powerpoint/2010/main" val="2452570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80428A3-3D9B-75F1-57BA-A83ED54DC8BA}"/>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D111547A-E75C-28B3-70C7-3130ECE4CC81}"/>
              </a:ext>
            </a:extLst>
          </p:cNvPr>
          <p:cNvSpPr/>
          <p:nvPr/>
        </p:nvSpPr>
        <p:spPr>
          <a:xfrm>
            <a:off x="5618535" y="3541471"/>
            <a:ext cx="1269562" cy="1269562"/>
          </a:xfrm>
          <a:prstGeom prst="ellipse">
            <a:avLst/>
          </a:prstGeom>
          <a:solidFill>
            <a:schemeClr val="bg2"/>
          </a:solidFill>
        </p:spPr>
        <p:style>
          <a:lnRef idx="0">
            <a:schemeClr val="accent3">
              <a:hueOff val="0"/>
              <a:satOff val="0"/>
              <a:lumOff val="0"/>
              <a:alphaOff val="0"/>
            </a:schemeClr>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hueOff val="0"/>
                  <a:satOff val="0"/>
                  <a:lumOff val="0"/>
                  <a:alphaOff val="0"/>
                </a:prstClr>
              </a:solidFill>
              <a:effectLst/>
              <a:uLnTx/>
              <a:uFillTx/>
              <a:latin typeface="Corbel" panose="020B0503020204020204"/>
              <a:ea typeface="+mn-ea"/>
              <a:cs typeface="+mn-cs"/>
            </a:endParaRPr>
          </a:p>
        </p:txBody>
      </p:sp>
      <p:sp useBgFill="1">
        <p:nvSpPr>
          <p:cNvPr id="16" name="Rectangle 15">
            <a:extLst>
              <a:ext uri="{FF2B5EF4-FFF2-40B4-BE49-F238E27FC236}">
                <a16:creationId xmlns:a16="http://schemas.microsoft.com/office/drawing/2014/main" id="{376ACDFD-B754-1E2F-D15E-E62416DF6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8" name="Rectangle 17">
            <a:extLst>
              <a:ext uri="{FF2B5EF4-FFF2-40B4-BE49-F238E27FC236}">
                <a16:creationId xmlns:a16="http://schemas.microsoft.com/office/drawing/2014/main" id="{45D950B9-B386-5600-62F6-9044A47A7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 name="Rectangle 19">
            <a:extLst>
              <a:ext uri="{FF2B5EF4-FFF2-40B4-BE49-F238E27FC236}">
                <a16:creationId xmlns:a16="http://schemas.microsoft.com/office/drawing/2014/main" id="{24FE24CD-0644-A8F7-2E85-79F1A186A5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917C5F33-37C8-5D35-7389-92C10C8C1249}"/>
              </a:ext>
            </a:extLst>
          </p:cNvPr>
          <p:cNvSpPr txBox="1"/>
          <p:nvPr/>
        </p:nvSpPr>
        <p:spPr>
          <a:xfrm>
            <a:off x="1179870" y="0"/>
            <a:ext cx="3473569" cy="6857999"/>
          </a:xfrm>
          <a:prstGeom prst="rect">
            <a:avLst/>
          </a:prstGeom>
          <a:solidFill>
            <a:schemeClr val="accent2">
              <a:lumMod val="75000"/>
            </a:schemeClr>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Learning Objectives</a:t>
            </a:r>
          </a:p>
        </p:txBody>
      </p:sp>
      <p:pic>
        <p:nvPicPr>
          <p:cNvPr id="8" name="Picture 7" descr="A black and white image of various symbols">
            <a:extLst>
              <a:ext uri="{FF2B5EF4-FFF2-40B4-BE49-F238E27FC236}">
                <a16:creationId xmlns:a16="http://schemas.microsoft.com/office/drawing/2014/main" id="{655BF7F8-DC51-1BD9-F2D4-52C1CBBBA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3720" y="-2"/>
            <a:ext cx="6858000" cy="6858000"/>
          </a:xfrm>
          <a:prstGeom prst="rect">
            <a:avLst/>
          </a:prstGeom>
        </p:spPr>
      </p:pic>
    </p:spTree>
    <p:extLst>
      <p:ext uri="{BB962C8B-B14F-4D97-AF65-F5344CB8AC3E}">
        <p14:creationId xmlns:p14="http://schemas.microsoft.com/office/powerpoint/2010/main" val="182657143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FA8D94-FA8C-4EC4-8E7F-67255CEE2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746" y="0"/>
            <a:ext cx="8124253"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718330C1-DEA8-4DDD-81BA-98551E000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67747"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77666F4-BB1E-ADC1-D8EE-CF962C7EC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3119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F16610-18E7-0150-688F-69E73BE0B1A8}"/>
              </a:ext>
            </a:extLst>
          </p:cNvPr>
          <p:cNvSpPr txBox="1"/>
          <p:nvPr/>
        </p:nvSpPr>
        <p:spPr>
          <a:xfrm>
            <a:off x="700603" y="536015"/>
            <a:ext cx="10948058" cy="2123658"/>
          </a:xfrm>
          <a:prstGeom prst="rect">
            <a:avLst/>
          </a:prstGeom>
          <a:noFill/>
        </p:spPr>
        <p:txBody>
          <a:bodyPr wrap="square" rtlCol="0">
            <a:spAutoFit/>
          </a:bodyPr>
          <a:lstStyle/>
          <a:p>
            <a:r>
              <a:rPr lang="en-GB" sz="4400" dirty="0">
                <a:latin typeface="Montserrat" panose="00000500000000000000" pitchFamily="2" charset="0"/>
              </a:rPr>
              <a:t>Why Focus your Creativity on a Niche Market? </a:t>
            </a:r>
          </a:p>
          <a:p>
            <a:endParaRPr lang="en-GB" sz="4400" dirty="0"/>
          </a:p>
        </p:txBody>
      </p:sp>
      <p:graphicFrame>
        <p:nvGraphicFramePr>
          <p:cNvPr id="6" name="TextBox 2">
            <a:extLst>
              <a:ext uri="{FF2B5EF4-FFF2-40B4-BE49-F238E27FC236}">
                <a16:creationId xmlns:a16="http://schemas.microsoft.com/office/drawing/2014/main" id="{54915F4B-CD2C-1DA5-1393-4955366ECBAC}"/>
              </a:ext>
            </a:extLst>
          </p:cNvPr>
          <p:cNvGraphicFramePr/>
          <p:nvPr>
            <p:extLst>
              <p:ext uri="{D42A27DB-BD31-4B8C-83A1-F6EECF244321}">
                <p14:modId xmlns:p14="http://schemas.microsoft.com/office/powerpoint/2010/main" val="2167040953"/>
              </p:ext>
            </p:extLst>
          </p:nvPr>
        </p:nvGraphicFramePr>
        <p:xfrm>
          <a:off x="2764514" y="1629571"/>
          <a:ext cx="9259321" cy="4834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aphic 8" descr="Badge Tick with solid fill">
            <a:extLst>
              <a:ext uri="{FF2B5EF4-FFF2-40B4-BE49-F238E27FC236}">
                <a16:creationId xmlns:a16="http://schemas.microsoft.com/office/drawing/2014/main" id="{75E5038F-6D68-B5D6-2FD9-FA9110407E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48710" y="3589784"/>
            <a:ext cx="914400" cy="914400"/>
          </a:xfrm>
          <a:prstGeom prst="rect">
            <a:avLst/>
          </a:prstGeom>
        </p:spPr>
      </p:pic>
      <p:pic>
        <p:nvPicPr>
          <p:cNvPr id="13" name="Graphic 12" descr="Fingerprint with solid fill">
            <a:extLst>
              <a:ext uri="{FF2B5EF4-FFF2-40B4-BE49-F238E27FC236}">
                <a16:creationId xmlns:a16="http://schemas.microsoft.com/office/drawing/2014/main" id="{2EF9E021-0316-E593-816E-AFA81CB38D5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98640" y="1805548"/>
            <a:ext cx="824972" cy="824972"/>
          </a:xfrm>
          <a:prstGeom prst="rect">
            <a:avLst/>
          </a:prstGeom>
        </p:spPr>
      </p:pic>
    </p:spTree>
    <p:extLst>
      <p:ext uri="{BB962C8B-B14F-4D97-AF65-F5344CB8AC3E}">
        <p14:creationId xmlns:p14="http://schemas.microsoft.com/office/powerpoint/2010/main" val="3035981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BB5D581-6ABE-B5FB-865D-8A4AF3832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5821" y="1943537"/>
            <a:ext cx="4246179" cy="28307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24C7EB7F-387B-9303-C6AA-034C1E06B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820" y="4475422"/>
            <a:ext cx="4246179" cy="23825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84E47A1-09C7-0C46-CB19-3CDBBDCB85F2}"/>
              </a:ext>
            </a:extLst>
          </p:cNvPr>
          <p:cNvSpPr txBox="1"/>
          <p:nvPr/>
        </p:nvSpPr>
        <p:spPr>
          <a:xfrm>
            <a:off x="356751" y="419664"/>
            <a:ext cx="7211367" cy="5878532"/>
          </a:xfrm>
          <a:prstGeom prst="rect">
            <a:avLst/>
          </a:prstGeom>
          <a:solidFill>
            <a:schemeClr val="accent2">
              <a:lumMod val="75000"/>
            </a:schemeClr>
          </a:solidFill>
        </p:spPr>
        <p:txBody>
          <a:bodyPr wrap="square" lIns="91440" tIns="45720" rIns="91440" bIns="45720" rtlCol="0" anchor="t">
            <a:spAutoFit/>
          </a:bodyPr>
          <a:lstStyle/>
          <a:p>
            <a:r>
              <a:rPr lang="en-GB" sz="4000" b="1" i="0" dirty="0">
                <a:solidFill>
                  <a:srgbClr val="000000"/>
                </a:solidFill>
                <a:effectLst/>
                <a:latin typeface="Montserrat" panose="00000500000000000000" pitchFamily="2" charset="0"/>
              </a:rPr>
              <a:t>Activity 1: </a:t>
            </a:r>
          </a:p>
          <a:p>
            <a:r>
              <a:rPr lang="en-GB" sz="4000" i="0" dirty="0">
                <a:solidFill>
                  <a:srgbClr val="000000"/>
                </a:solidFill>
                <a:effectLst/>
                <a:latin typeface="Montserrat" panose="00000500000000000000" pitchFamily="2" charset="0"/>
              </a:rPr>
              <a:t>Turning Cultural Beading into a Successful Business</a:t>
            </a:r>
            <a:endParaRPr lang="en-GB" sz="4000" dirty="0">
              <a:solidFill>
                <a:srgbClr val="000000"/>
              </a:solidFill>
              <a:latin typeface="Montserrat" panose="00000500000000000000" pitchFamily="2" charset="0"/>
            </a:endParaRPr>
          </a:p>
          <a:p>
            <a:endParaRPr lang="en-GB" dirty="0">
              <a:solidFill>
                <a:srgbClr val="000000"/>
              </a:solidFill>
              <a:latin typeface="Montserrat" panose="00000500000000000000" pitchFamily="2" charset="0"/>
            </a:endParaRPr>
          </a:p>
          <a:p>
            <a:r>
              <a:rPr lang="en-GB" sz="1400" dirty="0">
                <a:solidFill>
                  <a:srgbClr val="FFFFFF"/>
                </a:solidFill>
                <a:latin typeface="Montserrat" panose="00000500000000000000" pitchFamily="2" charset="0"/>
              </a:rPr>
              <a:t>As you watch the Monkeybiz video, make notes on these questions:</a:t>
            </a:r>
          </a:p>
          <a:p>
            <a:endParaRPr lang="en-GB" sz="1400" dirty="0">
              <a:solidFill>
                <a:srgbClr val="FFFFFF"/>
              </a:solidFill>
              <a:latin typeface="Montserrat" panose="00000500000000000000" pitchFamily="2" charset="0"/>
            </a:endParaRPr>
          </a:p>
          <a:p>
            <a:pPr marL="342900" indent="-342900">
              <a:buFont typeface="+mj-lt"/>
              <a:buAutoNum type="arabicPeriod"/>
            </a:pPr>
            <a:r>
              <a:rPr lang="en-GB" sz="1400" dirty="0">
                <a:solidFill>
                  <a:srgbClr val="FFFFFF"/>
                </a:solidFill>
                <a:latin typeface="Montserrat" panose="00000500000000000000" pitchFamily="2" charset="0"/>
              </a:rPr>
              <a:t>What are the principles guiding their art business? </a:t>
            </a:r>
          </a:p>
          <a:p>
            <a:pPr marL="342900" indent="-342900">
              <a:buFont typeface="+mj-lt"/>
              <a:buAutoNum type="arabicPeriod"/>
            </a:pPr>
            <a:endParaRPr lang="en-GB" sz="1400" dirty="0">
              <a:solidFill>
                <a:srgbClr val="FFFFFF"/>
              </a:solidFill>
              <a:latin typeface="Montserrat" panose="00000500000000000000" pitchFamily="2" charset="0"/>
            </a:endParaRPr>
          </a:p>
          <a:p>
            <a:pPr marL="342900" indent="-342900">
              <a:buFont typeface="+mj-lt"/>
              <a:buAutoNum type="arabicPeriod"/>
            </a:pPr>
            <a:r>
              <a:rPr lang="en-GB" sz="1400" dirty="0">
                <a:solidFill>
                  <a:srgbClr val="FFFFFF"/>
                </a:solidFill>
                <a:latin typeface="Montserrat" panose="00000500000000000000" pitchFamily="2" charset="0"/>
              </a:rPr>
              <a:t>What is distinctive and niche about the </a:t>
            </a:r>
            <a:r>
              <a:rPr lang="en-GB" sz="1400" dirty="0" err="1">
                <a:solidFill>
                  <a:srgbClr val="FFFFFF"/>
                </a:solidFill>
                <a:latin typeface="Montserrat" panose="00000500000000000000" pitchFamily="2" charset="0"/>
              </a:rPr>
              <a:t>Monkeybiz</a:t>
            </a:r>
            <a:r>
              <a:rPr lang="en-GB" sz="1400" dirty="0">
                <a:solidFill>
                  <a:srgbClr val="FFFFFF"/>
                </a:solidFill>
                <a:latin typeface="Montserrat" panose="00000500000000000000" pitchFamily="2" charset="0"/>
              </a:rPr>
              <a:t> art products? </a:t>
            </a:r>
          </a:p>
          <a:p>
            <a:pPr marL="342900" indent="-342900">
              <a:buFont typeface="+mj-lt"/>
              <a:buAutoNum type="arabicPeriod"/>
            </a:pPr>
            <a:endParaRPr lang="en-GB" sz="1400" dirty="0">
              <a:solidFill>
                <a:srgbClr val="FFFFFF"/>
              </a:solidFill>
              <a:latin typeface="Montserrat" panose="00000500000000000000" pitchFamily="2" charset="0"/>
            </a:endParaRPr>
          </a:p>
          <a:p>
            <a:pPr marL="342900" indent="-342900">
              <a:buFont typeface="+mj-lt"/>
              <a:buAutoNum type="arabicPeriod"/>
            </a:pPr>
            <a:r>
              <a:rPr lang="en-GB" sz="1400" dirty="0">
                <a:solidFill>
                  <a:srgbClr val="FFFFFF"/>
                </a:solidFill>
                <a:latin typeface="Montserrat"/>
              </a:rPr>
              <a:t>Why do they use beads and why do they produce different aims and objects? How did the idea of making bead products come up? </a:t>
            </a:r>
          </a:p>
          <a:p>
            <a:pPr marL="342900" indent="-342900">
              <a:buFont typeface="+mj-lt"/>
              <a:buAutoNum type="arabicPeriod"/>
            </a:pPr>
            <a:endParaRPr lang="en-GB" sz="1400" dirty="0">
              <a:solidFill>
                <a:srgbClr val="FFFFFF"/>
              </a:solidFill>
              <a:latin typeface="Montserrat" panose="00000500000000000000" pitchFamily="2" charset="0"/>
            </a:endParaRPr>
          </a:p>
          <a:p>
            <a:pPr marL="342900" indent="-342900">
              <a:buFont typeface="+mj-lt"/>
              <a:buAutoNum type="arabicPeriod"/>
            </a:pPr>
            <a:r>
              <a:rPr lang="en-GB" sz="1400" dirty="0">
                <a:solidFill>
                  <a:srgbClr val="FFFFFF"/>
                </a:solidFill>
                <a:latin typeface="Montserrat"/>
              </a:rPr>
              <a:t>What is their strategy to introduce traditional or unique art forms to a broader or new audience? </a:t>
            </a:r>
          </a:p>
          <a:p>
            <a:pPr marL="342900" indent="-342900">
              <a:buFont typeface="+mj-lt"/>
              <a:buAutoNum type="arabicPeriod"/>
            </a:pPr>
            <a:endParaRPr lang="en-GB" sz="1400" dirty="0">
              <a:solidFill>
                <a:srgbClr val="FFFFFF"/>
              </a:solidFill>
              <a:latin typeface="Montserrat" panose="00000500000000000000" pitchFamily="2" charset="0"/>
            </a:endParaRPr>
          </a:p>
          <a:p>
            <a:pPr marL="342900" indent="-342900">
              <a:buFont typeface="+mj-lt"/>
              <a:buAutoNum type="arabicPeriod"/>
            </a:pPr>
            <a:r>
              <a:rPr lang="en-GB" sz="1400" dirty="0">
                <a:solidFill>
                  <a:srgbClr val="FFFFFF"/>
                </a:solidFill>
                <a:latin typeface="Montserrat"/>
              </a:rPr>
              <a:t>How do they differentiate your products in a market possibly dominated by more conventional or commercialised art? </a:t>
            </a:r>
          </a:p>
          <a:p>
            <a:pPr marL="342900" indent="-342900">
              <a:buFont typeface="+mj-lt"/>
              <a:buAutoNum type="arabicPeriod"/>
            </a:pPr>
            <a:endParaRPr lang="en-GB" sz="1400" dirty="0">
              <a:solidFill>
                <a:srgbClr val="FFFFFF"/>
              </a:solidFill>
              <a:latin typeface="Montserrat" panose="00000500000000000000" pitchFamily="2" charset="0"/>
            </a:endParaRPr>
          </a:p>
          <a:p>
            <a:pPr marL="342900" indent="-342900">
              <a:buFont typeface="+mj-lt"/>
              <a:buAutoNum type="arabicPeriod"/>
            </a:pPr>
            <a:r>
              <a:rPr lang="en-GB" sz="1400" dirty="0">
                <a:solidFill>
                  <a:srgbClr val="FFFFFF"/>
                </a:solidFill>
                <a:latin typeface="Montserrat" panose="00000500000000000000" pitchFamily="2" charset="0"/>
              </a:rPr>
              <a:t>How do they engage with the community, both in terms of artists and consumers? </a:t>
            </a:r>
          </a:p>
        </p:txBody>
      </p:sp>
    </p:spTree>
    <p:extLst>
      <p:ext uri="{BB962C8B-B14F-4D97-AF65-F5344CB8AC3E}">
        <p14:creationId xmlns:p14="http://schemas.microsoft.com/office/powerpoint/2010/main" val="2955460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3074" name="Picture 2" descr="H Patten - Writers Mosaic">
            <a:extLst>
              <a:ext uri="{FF2B5EF4-FFF2-40B4-BE49-F238E27FC236}">
                <a16:creationId xmlns:a16="http://schemas.microsoft.com/office/drawing/2014/main" id="{D5A56FFE-CE97-01C4-BFFB-8C86FA510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866" r="1" b="33185"/>
          <a:stretch/>
        </p:blipFill>
        <p:spPr bwMode="auto">
          <a:xfrm>
            <a:off x="20" y="1"/>
            <a:ext cx="434338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olley Nchabeleng | Spotify">
            <a:extLst>
              <a:ext uri="{FF2B5EF4-FFF2-40B4-BE49-F238E27FC236}">
                <a16:creationId xmlns:a16="http://schemas.microsoft.com/office/drawing/2014/main" id="{AA326753-EC2B-86D6-9CBB-BB8286461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34" b="6540"/>
          <a:stretch/>
        </p:blipFill>
        <p:spPr bwMode="auto">
          <a:xfrm>
            <a:off x="20" y="2926080"/>
            <a:ext cx="4343380" cy="3931920"/>
          </a:xfrm>
          <a:prstGeom prst="rect">
            <a:avLst/>
          </a:prstGeom>
          <a:noFill/>
          <a:extLst>
            <a:ext uri="{909E8E84-426E-40DD-AFC4-6F175D3DCCD1}">
              <a14:hiddenFill xmlns:a14="http://schemas.microsoft.com/office/drawing/2010/main">
                <a:solidFill>
                  <a:srgbClr val="FFFFFF"/>
                </a:solidFill>
              </a14:hiddenFill>
            </a:ext>
          </a:extLst>
        </p:spPr>
      </p:pic>
      <p:sp useBgFill="1">
        <p:nvSpPr>
          <p:cNvPr id="3081" name="Rectangle 3080">
            <a:extLst>
              <a:ext uri="{FF2B5EF4-FFF2-40B4-BE49-F238E27FC236}">
                <a16:creationId xmlns:a16="http://schemas.microsoft.com/office/drawing/2014/main" id="{F73298CF-FAE6-4373-825C-4717C1A03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3400" y="1"/>
            <a:ext cx="7848600" cy="6858000"/>
          </a:xfrm>
          <a:prstGeom prst="rect">
            <a:avLst/>
          </a:prstGeom>
          <a:ln>
            <a:noFill/>
          </a:ln>
          <a:effectLst>
            <a:outerShdw blurRad="139700" dist="50800" dir="108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B42B75-4820-67F1-D3C3-24E7B19D6C31}"/>
              </a:ext>
            </a:extLst>
          </p:cNvPr>
          <p:cNvSpPr>
            <a:spLocks noGrp="1"/>
          </p:cNvSpPr>
          <p:nvPr>
            <p:ph type="title"/>
          </p:nvPr>
        </p:nvSpPr>
        <p:spPr>
          <a:xfrm>
            <a:off x="4713513" y="550182"/>
            <a:ext cx="6651171" cy="1325563"/>
          </a:xfrm>
        </p:spPr>
        <p:txBody>
          <a:bodyPr vert="horz" lIns="91440" tIns="45720" rIns="91440" bIns="45720" rtlCol="0" anchor="ctr">
            <a:noAutofit/>
          </a:bodyPr>
          <a:lstStyle/>
          <a:p>
            <a:r>
              <a:rPr lang="en-US" sz="4000" b="1" dirty="0">
                <a:gradFill>
                  <a:gsLst>
                    <a:gs pos="0">
                      <a:prstClr val="black">
                        <a:lumMod val="13000"/>
                        <a:lumOff val="87000"/>
                      </a:prstClr>
                    </a:gs>
                    <a:gs pos="34000">
                      <a:prstClr val="white">
                        <a:lumMod val="93000"/>
                      </a:prstClr>
                    </a:gs>
                    <a:gs pos="100000">
                      <a:srgbClr val="E3DED1">
                        <a:lumMod val="0"/>
                        <a:lumOff val="100000"/>
                      </a:srgbClr>
                    </a:gs>
                  </a:gsLst>
                  <a:lin ang="4800000" scaled="0"/>
                </a:gradFill>
                <a:latin typeface="Montserrat" panose="00000500000000000000" pitchFamily="2" charset="0"/>
              </a:rPr>
              <a:t>Activity 2:</a:t>
            </a:r>
            <a:br>
              <a:rPr lang="en-US" sz="4000" b="1" dirty="0">
                <a:gradFill>
                  <a:gsLst>
                    <a:gs pos="0">
                      <a:prstClr val="black">
                        <a:lumMod val="13000"/>
                        <a:lumOff val="87000"/>
                      </a:prstClr>
                    </a:gs>
                    <a:gs pos="34000">
                      <a:prstClr val="white">
                        <a:lumMod val="93000"/>
                      </a:prstClr>
                    </a:gs>
                    <a:gs pos="100000">
                      <a:srgbClr val="E3DED1">
                        <a:lumMod val="0"/>
                        <a:lumOff val="100000"/>
                      </a:srgbClr>
                    </a:gs>
                  </a:gsLst>
                  <a:lin ang="4800000" scaled="0"/>
                </a:gradFill>
                <a:latin typeface="Montserrat" panose="00000500000000000000" pitchFamily="2" charset="0"/>
              </a:rPr>
            </a:br>
            <a:r>
              <a:rPr lang="en-US" sz="4000" dirty="0">
                <a:latin typeface="Montserrat" panose="00000500000000000000" pitchFamily="2" charset="0"/>
              </a:rPr>
              <a:t>Exploring Two Artistic Niches: Dance and Music </a:t>
            </a:r>
          </a:p>
        </p:txBody>
      </p:sp>
      <p:sp>
        <p:nvSpPr>
          <p:cNvPr id="3" name="TextBox 2">
            <a:extLst>
              <a:ext uri="{FF2B5EF4-FFF2-40B4-BE49-F238E27FC236}">
                <a16:creationId xmlns:a16="http://schemas.microsoft.com/office/drawing/2014/main" id="{BA29CD09-9580-C03B-908A-2718097CF3F9}"/>
              </a:ext>
            </a:extLst>
          </p:cNvPr>
          <p:cNvSpPr txBox="1"/>
          <p:nvPr/>
        </p:nvSpPr>
        <p:spPr>
          <a:xfrm>
            <a:off x="4595946" y="2306184"/>
            <a:ext cx="6768738" cy="4351338"/>
          </a:xfrm>
          <a:prstGeom prst="rect">
            <a:avLst/>
          </a:prstGeom>
        </p:spPr>
        <p:txBody>
          <a:bodyPr vert="horz" lIns="91440" tIns="45720" rIns="91440" bIns="45720" rtlCol="0" anchor="t">
            <a:normAutofit/>
          </a:bodyPr>
          <a:lstStyle/>
          <a:p>
            <a:pPr defTabSz="914400">
              <a:lnSpc>
                <a:spcPct val="90000"/>
              </a:lnSpc>
              <a:spcAft>
                <a:spcPts val="600"/>
              </a:spcAft>
            </a:pPr>
            <a:endParaRPr lang="en-US" sz="1600" dirty="0">
              <a:gradFill>
                <a:gsLst>
                  <a:gs pos="0">
                    <a:prstClr val="black">
                      <a:lumMod val="13000"/>
                      <a:lumOff val="87000"/>
                    </a:prstClr>
                  </a:gs>
                  <a:gs pos="34000">
                    <a:prstClr val="white">
                      <a:lumMod val="93000"/>
                    </a:prstClr>
                  </a:gs>
                  <a:gs pos="100000">
                    <a:srgbClr val="E3DED1">
                      <a:lumMod val="0"/>
                      <a:lumOff val="100000"/>
                    </a:srgbClr>
                  </a:gs>
                </a:gsLst>
                <a:lin ang="4800000" scaled="0"/>
              </a:gradFill>
              <a:latin typeface="Montserrat" panose="00000500000000000000" pitchFamily="2" charset="0"/>
            </a:endParaRPr>
          </a:p>
          <a:p>
            <a:pPr defTabSz="914400">
              <a:lnSpc>
                <a:spcPct val="90000"/>
              </a:lnSpc>
              <a:spcAft>
                <a:spcPts val="600"/>
              </a:spcAft>
            </a:pPr>
            <a:r>
              <a:rPr lang="en-US" sz="1600" dirty="0">
                <a:solidFill>
                  <a:schemeClr val="bg1"/>
                </a:solidFill>
                <a:latin typeface="Montserrat" panose="00000500000000000000" pitchFamily="2" charset="0"/>
              </a:rPr>
              <a:t>Time to see ‘H’ and Volley again. This time, watch as they tell us about turning their niche skills and talents into a business. </a:t>
            </a:r>
          </a:p>
          <a:p>
            <a:pPr defTabSz="914400">
              <a:lnSpc>
                <a:spcPct val="90000"/>
              </a:lnSpc>
              <a:spcAft>
                <a:spcPts val="600"/>
              </a:spcAft>
            </a:pPr>
            <a:endParaRPr lang="en-US" sz="1600" dirty="0">
              <a:solidFill>
                <a:schemeClr val="bg1"/>
              </a:solidFill>
              <a:latin typeface="Montserrat" panose="00000500000000000000" pitchFamily="2" charset="0"/>
            </a:endParaRPr>
          </a:p>
          <a:p>
            <a:pPr defTabSz="914400">
              <a:lnSpc>
                <a:spcPct val="90000"/>
              </a:lnSpc>
              <a:spcAft>
                <a:spcPts val="600"/>
              </a:spcAft>
            </a:pPr>
            <a:r>
              <a:rPr lang="en-US" sz="1600" dirty="0">
                <a:solidFill>
                  <a:schemeClr val="bg1"/>
                </a:solidFill>
                <a:latin typeface="Montserrat" panose="00000500000000000000" pitchFamily="2" charset="0"/>
              </a:rPr>
              <a:t>     Make notes on the following questions:</a:t>
            </a:r>
          </a:p>
          <a:p>
            <a:pPr indent="-228600" defTabSz="914400">
              <a:lnSpc>
                <a:spcPct val="90000"/>
              </a:lnSpc>
              <a:spcAft>
                <a:spcPts val="600"/>
              </a:spcAft>
              <a:buFont typeface="Arial" panose="020B0604020202020204" pitchFamily="34" charset="0"/>
              <a:buChar char="•"/>
            </a:pPr>
            <a:endParaRPr lang="en-US" sz="1600" dirty="0">
              <a:solidFill>
                <a:schemeClr val="bg1"/>
              </a:solidFill>
              <a:latin typeface="Montserrat" panose="00000500000000000000" pitchFamily="2" charset="0"/>
            </a:endParaRPr>
          </a:p>
          <a:p>
            <a:pPr marL="400050" indent="-342900" defTabSz="914400">
              <a:lnSpc>
                <a:spcPct val="90000"/>
              </a:lnSpc>
              <a:spcAft>
                <a:spcPts val="600"/>
              </a:spcAft>
              <a:buFont typeface="+mj-lt"/>
              <a:buAutoNum type="arabicPeriod"/>
            </a:pPr>
            <a:r>
              <a:rPr lang="en-US" sz="1600" dirty="0">
                <a:solidFill>
                  <a:schemeClr val="bg1"/>
                </a:solidFill>
                <a:latin typeface="Montserrat" panose="00000500000000000000" pitchFamily="2" charset="0"/>
              </a:rPr>
              <a:t>What stands out about their passion and niche?  </a:t>
            </a:r>
          </a:p>
          <a:p>
            <a:pPr marL="400050" indent="-342900" defTabSz="914400">
              <a:lnSpc>
                <a:spcPct val="90000"/>
              </a:lnSpc>
              <a:spcAft>
                <a:spcPts val="600"/>
              </a:spcAft>
              <a:buFont typeface="+mj-lt"/>
              <a:buAutoNum type="arabicPeriod"/>
            </a:pPr>
            <a:endParaRPr lang="en-US" sz="1600" dirty="0">
              <a:solidFill>
                <a:schemeClr val="bg1"/>
              </a:solidFill>
              <a:latin typeface="Montserrat" panose="00000500000000000000" pitchFamily="2" charset="0"/>
            </a:endParaRPr>
          </a:p>
          <a:p>
            <a:pPr marL="400050" indent="-342900" defTabSz="914400">
              <a:lnSpc>
                <a:spcPct val="90000"/>
              </a:lnSpc>
              <a:spcAft>
                <a:spcPts val="600"/>
              </a:spcAft>
              <a:buFont typeface="+mj-lt"/>
              <a:buAutoNum type="arabicPeriod"/>
            </a:pPr>
            <a:r>
              <a:rPr lang="en-US" sz="1600" dirty="0">
                <a:solidFill>
                  <a:schemeClr val="bg1"/>
                </a:solidFill>
                <a:latin typeface="Montserrat" panose="00000500000000000000" pitchFamily="2" charset="0"/>
              </a:rPr>
              <a:t>How did the artist’s culture and environment shape their niche? </a:t>
            </a:r>
          </a:p>
          <a:p>
            <a:pPr marL="400050" indent="-342900" defTabSz="914400">
              <a:lnSpc>
                <a:spcPct val="90000"/>
              </a:lnSpc>
              <a:spcAft>
                <a:spcPts val="600"/>
              </a:spcAft>
              <a:buFont typeface="+mj-lt"/>
              <a:buAutoNum type="arabicPeriod"/>
            </a:pPr>
            <a:endParaRPr lang="en-US" sz="1600" dirty="0">
              <a:solidFill>
                <a:schemeClr val="bg1"/>
              </a:solidFill>
              <a:latin typeface="Montserrat" panose="00000500000000000000" pitchFamily="2" charset="0"/>
            </a:endParaRPr>
          </a:p>
          <a:p>
            <a:pPr marL="400050" indent="-342900" defTabSz="914400">
              <a:lnSpc>
                <a:spcPct val="90000"/>
              </a:lnSpc>
              <a:spcAft>
                <a:spcPts val="600"/>
              </a:spcAft>
              <a:buFont typeface="+mj-lt"/>
              <a:buAutoNum type="arabicPeriod"/>
            </a:pPr>
            <a:r>
              <a:rPr lang="en-US" sz="1600" dirty="0">
                <a:solidFill>
                  <a:schemeClr val="bg1"/>
                </a:solidFill>
                <a:latin typeface="Montserrat" panose="00000500000000000000" pitchFamily="2" charset="0"/>
              </a:rPr>
              <a:t>How do their niches differ from the mainstream art markets they are involved in? What makes them unique? </a:t>
            </a:r>
          </a:p>
        </p:txBody>
      </p:sp>
    </p:spTree>
    <p:extLst>
      <p:ext uri="{BB962C8B-B14F-4D97-AF65-F5344CB8AC3E}">
        <p14:creationId xmlns:p14="http://schemas.microsoft.com/office/powerpoint/2010/main" val="2486083829"/>
      </p:ext>
    </p:extLst>
  </p:cSld>
  <p:clrMapOvr>
    <a:masterClrMapping/>
  </p:clrMapOvr>
</p:sld>
</file>

<file path=ppt/theme/theme1.xml><?xml version="1.0" encoding="utf-8"?>
<a:theme xmlns:a="http://schemas.openxmlformats.org/drawingml/2006/main" name="Depth">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Depth</Template>
  <TotalTime>3819</TotalTime>
  <Words>1249</Words>
  <Application>Microsoft Office PowerPoint</Application>
  <PresentationFormat>Widescreen</PresentationFormat>
  <Paragraphs>155</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Arial</vt:lpstr>
      <vt:lpstr>Corbel</vt:lpstr>
      <vt:lpstr>Montserrat</vt:lpstr>
      <vt:lpstr>Depth</vt:lpstr>
      <vt:lpstr>PowerPoint Presentation</vt:lpstr>
      <vt:lpstr>Jointly developed by:</vt:lpstr>
      <vt:lpstr>PowerPoint Presentation</vt:lpstr>
      <vt:lpstr>Ice Breaker Activity</vt:lpstr>
      <vt:lpstr>PowerPoint Presentation</vt:lpstr>
      <vt:lpstr>PowerPoint Presentation</vt:lpstr>
      <vt:lpstr>PowerPoint Presentation</vt:lpstr>
      <vt:lpstr>PowerPoint Presentation</vt:lpstr>
      <vt:lpstr>Activity 2: Exploring Two Artistic Niches: Dance and Music </vt:lpstr>
      <vt:lpstr>How Does Their Niche Differ from the Mainstream? </vt:lpstr>
      <vt:lpstr>Activity 3:  A Culinary Niche  in Kenya</vt:lpstr>
      <vt:lpstr>Activity 4: Discovering Your Niche </vt:lpstr>
      <vt:lpstr>Activity 5: Refining Your Niche</vt:lpstr>
      <vt:lpstr>Activity 6:  Creating an Artistic Statement: Part One and Part Two </vt:lpstr>
      <vt:lpstr>PowerPoint Presentation</vt:lpstr>
      <vt:lpstr>PowerPoint Presentation</vt:lpstr>
      <vt:lpstr>Activity 8: Building a  Customer  Profile</vt:lpstr>
      <vt:lpstr>Customer Perspective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Craig.Walker</dc:creator>
  <cp:lastModifiedBy>Sarah Miller</cp:lastModifiedBy>
  <cp:revision>28</cp:revision>
  <dcterms:created xsi:type="dcterms:W3CDTF">2025-01-13T10:55:20Z</dcterms:created>
  <dcterms:modified xsi:type="dcterms:W3CDTF">2026-03-07T05:16:13Z</dcterms:modified>
</cp:coreProperties>
</file>